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drawings/drawing1.xml" ContentType="application/vnd.openxmlformats-officedocument.drawingml.chartshapes+xml"/>
  <Override PartName="/ppt/drawings/drawing21.xml" ContentType="application/vnd.openxmlformats-officedocument.drawingml.chartshapes+xml"/>
  <Override PartName="/ppt/drawings/drawing19.xml" ContentType="application/vnd.openxmlformats-officedocument.drawingml.chartshapes+xml"/>
  <Override PartName="/ppt/drawings/drawing18.xml" ContentType="application/vnd.openxmlformats-officedocument.drawingml.chartshapes+xml"/>
  <Override PartName="/ppt/drawings/drawing20.xml" ContentType="application/vnd.openxmlformats-officedocument.drawingml.chartshapes+xml"/>
  <Override PartName="/ppt/drawings/drawing17.xml" ContentType="application/vnd.openxmlformats-officedocument.drawingml.chartshapes+xml"/>
  <Override PartName="/ppt/drawings/drawing16.xml" ContentType="application/vnd.openxmlformats-officedocument.drawingml.chartshapes+xml"/>
  <Override PartName="/ppt/drawings/drawing15.xml" ContentType="application/vnd.openxmlformats-officedocument.drawingml.chartshapes+xml"/>
  <Override PartName="/ppt/drawings/drawing7.xml" ContentType="application/vnd.openxmlformats-officedocument.drawingml.chartshapes+xml"/>
  <Override PartName="/ppt/drawings/drawing6.xml" ContentType="application/vnd.openxmlformats-officedocument.drawingml.chartshapes+xml"/>
  <Override PartName="/ppt/drawings/drawing5.xml" ContentType="application/vnd.openxmlformats-officedocument.drawingml.chartshapes+xml"/>
  <Override PartName="/ppt/drawings/drawing4.xml" ContentType="application/vnd.openxmlformats-officedocument.drawingml.chartshapes+xml"/>
  <Override PartName="/ppt/drawings/drawing3.xml" ContentType="application/vnd.openxmlformats-officedocument.drawingml.chartshapes+xml"/>
  <Override PartName="/ppt/drawings/drawing8.xml" ContentType="application/vnd.openxmlformats-officedocument.drawingml.chartshapes+xml"/>
  <Override PartName="/ppt/drawings/drawing9.xml" ContentType="application/vnd.openxmlformats-officedocument.drawingml.chartshapes+xml"/>
  <Override PartName="/ppt/drawings/drawing10.xml" ContentType="application/vnd.openxmlformats-officedocument.drawingml.chartshapes+xml"/>
  <Override PartName="/ppt/drawings/drawing14.xml" ContentType="application/vnd.openxmlformats-officedocument.drawingml.chartshapes+xml"/>
  <Override PartName="/ppt/drawings/drawing13.xml" ContentType="application/vnd.openxmlformats-officedocument.drawingml.chartshapes+xml"/>
  <Override PartName="/ppt/drawings/drawing12.xml" ContentType="application/vnd.openxmlformats-officedocument.drawingml.chartshapes+xml"/>
  <Override PartName="/ppt/drawings/drawing11.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1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24.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20.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19.xml" ContentType="application/vnd.openxmlformats-officedocument.presentationml.slideLayout+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charts/style6.xml" ContentType="application/vnd.ms-office.chartstyle+xml"/>
  <Override PartName="/ppt/charts/style5.xml" ContentType="application/vnd.ms-office.chartstyle+xml"/>
  <Override PartName="/ppt/charts/colors6.xml" ContentType="application/vnd.ms-office.chartcolorstyle+xml"/>
  <Override PartName="/ppt/charts/chart4.xml" ContentType="application/vnd.openxmlformats-officedocument.drawingml.chart+xml"/>
  <Override PartName="/ppt/charts/chart3.xml" ContentType="application/vnd.openxmlformats-officedocument.drawingml.chart+xml"/>
  <Override PartName="/ppt/charts/chart14.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colors4.xml" ContentType="application/vnd.ms-office.chartcolorstyle+xml"/>
  <Override PartName="/ppt/charts/style4.xml" ContentType="application/vnd.ms-office.chartstyle+xml"/>
  <Override PartName="/ppt/charts/chart5.xml" ContentType="application/vnd.openxmlformats-officedocument.drawingml.chart+xml"/>
  <Override PartName="/ppt/charts/colors5.xml" ContentType="application/vnd.ms-office.chartcolorstyle+xml"/>
  <Override PartName="/ppt/charts/colors3.xml" ContentType="application/vnd.ms-office.chartcolorstyle+xml"/>
  <Override PartName="/ppt/charts/chart7.xml" ContentType="application/vnd.openxmlformats-officedocument.drawingml.chart+xml"/>
  <Override PartName="/ppt/charts/style3.xml" ContentType="application/vnd.ms-office.chartstyle+xml"/>
  <Override PartName="/ppt/charts/chart2.xml" ContentType="application/vnd.openxmlformats-officedocument.drawingml.chart+xml"/>
  <Override PartName="/ppt/charts/colors1.xml" ContentType="application/vnd.ms-office.chartcolorstyle+xml"/>
  <Override PartName="/ppt/charts/chart1.xml" ContentType="application/vnd.openxmlformats-officedocument.drawingml.chart+xml"/>
  <Override PartName="/ppt/charts/style1.xml" ContentType="application/vnd.ms-office.chartstyle+xml"/>
  <Override PartName="/ppt/theme/theme3.xml" ContentType="application/vnd.openxmlformats-officedocument.theme+xml"/>
  <Override PartName="/ppt/theme/theme2.xml" ContentType="application/vnd.openxmlformats-officedocument.theme+xml"/>
  <Override PartName="/ppt/charts/colors7.xml" ContentType="application/vnd.ms-office.chartcolorstyle+xml"/>
  <Override PartName="/ppt/charts/style7.xml" ContentType="application/vnd.ms-office.chartstyle+xml"/>
  <Override PartName="/ppt/charts/colors17.xml" ContentType="application/vnd.ms-office.chartcolorstyle+xml"/>
  <Override PartName="/ppt/charts/style17.xml" ContentType="application/vnd.ms-office.chartstyle+xml"/>
  <Override PartName="/ppt/charts/chart18.xml" ContentType="application/vnd.openxmlformats-officedocument.drawingml.chart+xml"/>
  <Override PartName="/ppt/charts/chart13.xml" ContentType="application/vnd.openxmlformats-officedocument.drawingml.chart+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style19.xml" ContentType="application/vnd.ms-office.chartstyle+xml"/>
  <Override PartName="/ppt/charts/chart20.xml" ContentType="application/vnd.openxmlformats-officedocument.drawingml.chart+xml"/>
  <Override PartName="/ppt/theme/theme1.xml" ContentType="application/vnd.openxmlformats-officedocument.theme+xml"/>
  <Override PartName="/ppt/theme/themeOverride1.xml" ContentType="application/vnd.openxmlformats-officedocument.themeOverride+xml"/>
  <Override PartName="/ppt/charts/colors16.xml" ContentType="application/vnd.ms-office.chartcolorstyle+xml"/>
  <Override PartName="/ppt/charts/style16.xml" ContentType="application/vnd.ms-office.chartstyle+xml"/>
  <Override PartName="/ppt/charts/chart17.xml" ContentType="application/vnd.openxmlformats-officedocument.drawingml.chart+xml"/>
  <Override PartName="/ppt/charts/chart15.xml" ContentType="application/vnd.openxmlformats-officedocument.drawingml.chart+xml"/>
  <Override PartName="/ppt/charts/colors13.xml" ContentType="application/vnd.ms-office.chartcolorstyle+xml"/>
  <Override PartName="/ppt/charts/style13.xml" ContentType="application/vnd.ms-office.chartstyle+xml"/>
  <Override PartName="/ppt/charts/style14.xml" ContentType="application/vnd.ms-office.chartstyle+xml"/>
  <Override PartName="/ppt/charts/colors14.xml" ContentType="application/vnd.ms-office.chartcolorstyle+xml"/>
  <Override PartName="/ppt/charts/colors12.xml" ContentType="application/vnd.ms-office.chartcolorstyle+xml"/>
  <Override PartName="/ppt/charts/style12.xml" ContentType="application/vnd.ms-office.chartstyle+xml"/>
  <Override PartName="/ppt/charts/colors15.xml" ContentType="application/vnd.ms-office.chartcolorstyle+xml"/>
  <Override PartName="/ppt/charts/style15.xml" ContentType="application/vnd.ms-office.chartstyle+xml"/>
  <Override PartName="/ppt/charts/chart16.xml" ContentType="application/vnd.openxmlformats-officedocument.drawingml.chart+xml"/>
  <Override PartName="/ppt/charts/chart8.xml" ContentType="application/vnd.openxmlformats-officedocument.drawingml.chart+xml"/>
  <Override PartName="/ppt/charts/colors19.xml" ContentType="application/vnd.ms-office.chartcolorstyle+xml"/>
  <Override PartName="/ppt/charts/chart21.xml" ContentType="application/vnd.openxmlformats-officedocument.drawingml.chart+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9.xml" ContentType="application/vnd.ms-office.chartcolorstyle+xml"/>
  <Override PartName="/ppt/charts/style9.xml" ContentType="application/vnd.ms-office.chartstyle+xml"/>
  <Override PartName="/ppt/charts/chart10.xml" ContentType="application/vnd.openxmlformats-officedocument.drawingml.chart+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olors11.xml" ContentType="application/vnd.ms-office.chartcolorstyle+xml"/>
  <Override PartName="/ppt/notesMasters/notesMaster1.xml" ContentType="application/vnd.openxmlformats-officedocument.presentationml.notesMaster+xml"/>
  <Override PartName="/ppt/charts/chart22.xml" ContentType="application/vnd.openxmlformats-officedocument.drawingml.chart+xml"/>
  <Override PartName="/ppt/charts/colors20.xml" ContentType="application/vnd.ms-office.chartcolorstyle+xml"/>
  <Override PartName="/ppt/charts/style20.xml" ContentType="application/vnd.ms-office.chartstyle+xml"/>
  <Override PartName="/ppt/charts/style21.xml" ContentType="application/vnd.ms-office.chartstyle+xml"/>
  <Override PartName="/ppt/charts/colors21.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295" r:id="rId3"/>
    <p:sldId id="286" r:id="rId4"/>
    <p:sldId id="287" r:id="rId5"/>
    <p:sldId id="297" r:id="rId6"/>
    <p:sldId id="272" r:id="rId7"/>
    <p:sldId id="258" r:id="rId8"/>
    <p:sldId id="275" r:id="rId9"/>
    <p:sldId id="288" r:id="rId10"/>
    <p:sldId id="274" r:id="rId11"/>
    <p:sldId id="291" r:id="rId12"/>
    <p:sldId id="276" r:id="rId13"/>
    <p:sldId id="285" r:id="rId14"/>
    <p:sldId id="260" r:id="rId15"/>
    <p:sldId id="277" r:id="rId16"/>
    <p:sldId id="278" r:id="rId17"/>
    <p:sldId id="273" r:id="rId18"/>
    <p:sldId id="284" r:id="rId19"/>
    <p:sldId id="289" r:id="rId20"/>
    <p:sldId id="266" r:id="rId21"/>
    <p:sldId id="264" r:id="rId22"/>
    <p:sldId id="265" r:id="rId23"/>
    <p:sldId id="290" r:id="rId24"/>
    <p:sldId id="283" r:id="rId25"/>
    <p:sldId id="262" r:id="rId26"/>
    <p:sldId id="279" r:id="rId27"/>
    <p:sldId id="280" r:id="rId28"/>
    <p:sldId id="282" r:id="rId29"/>
    <p:sldId id="292" r:id="rId30"/>
    <p:sldId id="281" r:id="rId31"/>
    <p:sldId id="294" r:id="rId32"/>
    <p:sldId id="299" r:id="rId33"/>
    <p:sldId id="309" r:id="rId34"/>
    <p:sldId id="302" r:id="rId35"/>
    <p:sldId id="300" r:id="rId36"/>
    <p:sldId id="305" r:id="rId37"/>
    <p:sldId id="306" r:id="rId38"/>
    <p:sldId id="307" r:id="rId39"/>
    <p:sldId id="30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9" d="100"/>
          <a:sy n="89" d="100"/>
        </p:scale>
        <p:origin x="102" y="5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48"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0.xml"/></Relationships>
</file>

<file path=ppt/charts/_rels/chart11.xml.rels><?xml version="1.0" encoding="UTF-8" standalone="yes"?>
<Relationships xmlns="http://schemas.openxmlformats.org/package/2006/relationships"><Relationship Id="rId3" Type="http://schemas.openxmlformats.org/officeDocument/2006/relationships/oleObject" Target="file:///\\dohreg2simm101\Abuse\Jim%20D\OMI%20analysis\TopDrugs2015.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2.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3.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4.xml"/></Relationships>
</file>

<file path=ppt/charts/_rels/chart15.xml.rels><?xml version="1.0" encoding="UTF-8" standalone="yes"?>
<Relationships xmlns="http://schemas.openxmlformats.org/package/2006/relationships"><Relationship Id="rId3" Type="http://schemas.openxmlformats.org/officeDocument/2006/relationships/oleObject" Target="file:///\\dohreg2simm101\Abuse\Jim%20D\PDMP\Quarterly%20Reporting\QuarterlySum_2014Q1_2017Q1.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5.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6.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7.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12.bin"/><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19.xml"/><Relationship Id="rId4" Type="http://schemas.openxmlformats.org/officeDocument/2006/relationships/package" Target="../embeddings/Microsoft_Excel_Worksheet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oleObject" Target="file:///\\dohreg2simm101\Abuse\Jim%20D\PDMP\Analysis\NewPatientChecks.xlsx"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20.xml"/></Relationships>
</file>

<file path=ppt/charts/_rels/chart21.xml.rels><?xml version="1.0" encoding="UTF-8" standalone="yes"?>
<Relationships xmlns="http://schemas.openxmlformats.org/package/2006/relationships"><Relationship Id="rId3" Type="http://schemas.openxmlformats.org/officeDocument/2006/relationships/oleObject" Target="../embeddings/oleObject13.bin"/><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21.xml"/></Relationships>
</file>

<file path=ppt/charts/_rels/chart22.xml.rels><?xml version="1.0" encoding="UTF-8" standalone="yes"?>
<Relationships xmlns="http://schemas.openxmlformats.org/package/2006/relationships"><Relationship Id="rId3" Type="http://schemas.openxmlformats.org/officeDocument/2006/relationships/oleObject" Target="file:///\\dohreg2simm101\Abuse\Jim%20D\PDMP\Analysis\UseCategoriesPMP_2016.xlsx" TargetMode="Externa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600" b="0"/>
            </a:pPr>
            <a:r>
              <a:rPr lang="en-US" sz="3600" b="0"/>
              <a:t>Drug Overdose Death Rates</a:t>
            </a:r>
          </a:p>
          <a:p>
            <a:pPr>
              <a:defRPr sz="3600" b="0"/>
            </a:pPr>
            <a:r>
              <a:rPr lang="en-US" sz="3600" b="0"/>
              <a:t>New Mexico and United States, 1990-2016</a:t>
            </a:r>
          </a:p>
        </c:rich>
      </c:tx>
      <c:layout>
        <c:manualLayout>
          <c:xMode val="edge"/>
          <c:yMode val="edge"/>
          <c:x val="0.17724750827691452"/>
          <c:y val="2.8029746281714785E-2"/>
        </c:manualLayout>
      </c:layout>
      <c:overlay val="0"/>
    </c:title>
    <c:autoTitleDeleted val="0"/>
    <c:plotArea>
      <c:layout>
        <c:manualLayout>
          <c:layoutTarget val="inner"/>
          <c:xMode val="edge"/>
          <c:yMode val="edge"/>
          <c:x val="0.11766861400389468"/>
          <c:y val="0.2271365946277992"/>
          <c:w val="0.81399796799593582"/>
          <c:h val="0.50572988216898562"/>
        </c:manualLayout>
      </c:layout>
      <c:lineChart>
        <c:grouping val="standard"/>
        <c:varyColors val="0"/>
        <c:ser>
          <c:idx val="0"/>
          <c:order val="0"/>
          <c:tx>
            <c:strRef>
              <c:f>Sheet1!$B$4</c:f>
              <c:strCache>
                <c:ptCount val="1"/>
                <c:pt idx="0">
                  <c:v>New Mexico</c:v>
                </c:pt>
              </c:strCache>
            </c:strRef>
          </c:tx>
          <c:spPr>
            <a:ln w="57150">
              <a:solidFill>
                <a:srgbClr val="1CEC6B"/>
              </a:solidFill>
            </a:ln>
          </c:spPr>
          <c:marker>
            <c:symbol val="none"/>
          </c:marker>
          <c:dLbls>
            <c:dLbl>
              <c:idx val="0"/>
              <c:layout>
                <c:manualLayout>
                  <c:x val="-1.0752688172043012E-2"/>
                  <c:y val="-5.9683662490298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B2-4A20-8D70-2FE87B7A79B5}"/>
                </c:ext>
              </c:extLst>
            </c:dLbl>
            <c:dLbl>
              <c:idx val="25"/>
              <c:layout>
                <c:manualLayout>
                  <c:x val="-1.2903225806451613E-2"/>
                  <c:y val="4.7746929992238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B2-4A20-8D70-2FE87B7A79B5}"/>
                </c:ext>
              </c:extLst>
            </c:dLbl>
            <c:spPr>
              <a:noFill/>
              <a:ln>
                <a:solidFill>
                  <a:schemeClr val="accent1"/>
                </a:solid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Sheet1!$A$5:$A$31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Sheet1!$B$5:$B$31</c:f>
              <c:numCache>
                <c:formatCode>0.0</c:formatCode>
                <c:ptCount val="27"/>
                <c:pt idx="0">
                  <c:v>7.7</c:v>
                </c:pt>
                <c:pt idx="1">
                  <c:v>7.9</c:v>
                </c:pt>
                <c:pt idx="2">
                  <c:v>8.9</c:v>
                </c:pt>
                <c:pt idx="3">
                  <c:v>10.1</c:v>
                </c:pt>
                <c:pt idx="4">
                  <c:v>9.4</c:v>
                </c:pt>
                <c:pt idx="5">
                  <c:v>11.6</c:v>
                </c:pt>
                <c:pt idx="6">
                  <c:v>11.4</c:v>
                </c:pt>
                <c:pt idx="7">
                  <c:v>11.6</c:v>
                </c:pt>
                <c:pt idx="8">
                  <c:v>14.7</c:v>
                </c:pt>
                <c:pt idx="9">
                  <c:v>14.8</c:v>
                </c:pt>
                <c:pt idx="10">
                  <c:v>15.2</c:v>
                </c:pt>
                <c:pt idx="11">
                  <c:v>14.4</c:v>
                </c:pt>
                <c:pt idx="12">
                  <c:v>16.3</c:v>
                </c:pt>
                <c:pt idx="13">
                  <c:v>19</c:v>
                </c:pt>
                <c:pt idx="14">
                  <c:v>16.3</c:v>
                </c:pt>
                <c:pt idx="15">
                  <c:v>19.8</c:v>
                </c:pt>
                <c:pt idx="16">
                  <c:v>21.4</c:v>
                </c:pt>
                <c:pt idx="17">
                  <c:v>22.5</c:v>
                </c:pt>
                <c:pt idx="18">
                  <c:v>26.4</c:v>
                </c:pt>
                <c:pt idx="19">
                  <c:v>21.6</c:v>
                </c:pt>
                <c:pt idx="20">
                  <c:v>23.3</c:v>
                </c:pt>
                <c:pt idx="21">
                  <c:v>25.831254273999999</c:v>
                </c:pt>
                <c:pt idx="22">
                  <c:v>24.278273782999999</c:v>
                </c:pt>
                <c:pt idx="23">
                  <c:v>22.098575379</c:v>
                </c:pt>
                <c:pt idx="24">
                  <c:v>26.783337913</c:v>
                </c:pt>
                <c:pt idx="25">
                  <c:v>24.764947772999999</c:v>
                </c:pt>
                <c:pt idx="26">
                  <c:v>24.8</c:v>
                </c:pt>
              </c:numCache>
            </c:numRef>
          </c:val>
          <c:smooth val="0"/>
          <c:extLst>
            <c:ext xmlns:c16="http://schemas.microsoft.com/office/drawing/2014/chart" uri="{C3380CC4-5D6E-409C-BE32-E72D297353CC}">
              <c16:uniqueId val="{00000002-F7B2-4A20-8D70-2FE87B7A79B5}"/>
            </c:ext>
          </c:extLst>
        </c:ser>
        <c:ser>
          <c:idx val="1"/>
          <c:order val="1"/>
          <c:tx>
            <c:strRef>
              <c:f>Sheet1!$C$4</c:f>
              <c:strCache>
                <c:ptCount val="1"/>
                <c:pt idx="0">
                  <c:v>United States</c:v>
                </c:pt>
              </c:strCache>
            </c:strRef>
          </c:tx>
          <c:spPr>
            <a:ln w="57150">
              <a:solidFill>
                <a:schemeClr val="accent5"/>
              </a:solidFill>
            </a:ln>
          </c:spPr>
          <c:marker>
            <c:symbol val="none"/>
          </c:marker>
          <c:dLbls>
            <c:dLbl>
              <c:idx val="0"/>
              <c:layout>
                <c:manualLayout>
                  <c:x val="-4.3010752688171843E-3"/>
                  <c:y val="1.79050987470895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B2-4A20-8D70-2FE87B7A79B5}"/>
                </c:ext>
              </c:extLst>
            </c:dLbl>
            <c:dLbl>
              <c:idx val="25"/>
              <c:layout>
                <c:manualLayout>
                  <c:x val="-1.2903225806451613E-2"/>
                  <c:y val="4.476274686772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7B2-4A20-8D70-2FE87B7A79B5}"/>
                </c:ext>
              </c:extLst>
            </c:dLbl>
            <c:spPr>
              <a:noFill/>
              <a:ln>
                <a:solidFill>
                  <a:schemeClr val="accent1"/>
                </a:solid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Sheet1!$A$5:$A$31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Sheet1!$C$5:$C$31</c:f>
              <c:numCache>
                <c:formatCode>0.0</c:formatCode>
                <c:ptCount val="27"/>
                <c:pt idx="0">
                  <c:v>3.4</c:v>
                </c:pt>
                <c:pt idx="1">
                  <c:v>3.7</c:v>
                </c:pt>
                <c:pt idx="2">
                  <c:v>4.0999999999999996</c:v>
                </c:pt>
                <c:pt idx="3">
                  <c:v>4.7</c:v>
                </c:pt>
                <c:pt idx="4">
                  <c:v>4.8</c:v>
                </c:pt>
                <c:pt idx="5">
                  <c:v>4.8</c:v>
                </c:pt>
                <c:pt idx="6">
                  <c:v>4.9000000000000004</c:v>
                </c:pt>
                <c:pt idx="7">
                  <c:v>5.3</c:v>
                </c:pt>
                <c:pt idx="8">
                  <c:v>5.6</c:v>
                </c:pt>
                <c:pt idx="9">
                  <c:v>6.1</c:v>
                </c:pt>
                <c:pt idx="10">
                  <c:v>6.2</c:v>
                </c:pt>
                <c:pt idx="11">
                  <c:v>6.8</c:v>
                </c:pt>
                <c:pt idx="12">
                  <c:v>8.1999999999999993</c:v>
                </c:pt>
                <c:pt idx="13">
                  <c:v>8.9</c:v>
                </c:pt>
                <c:pt idx="14">
                  <c:v>9.4</c:v>
                </c:pt>
                <c:pt idx="15">
                  <c:v>10.1</c:v>
                </c:pt>
                <c:pt idx="16">
                  <c:v>11.5</c:v>
                </c:pt>
                <c:pt idx="17">
                  <c:v>11.9</c:v>
                </c:pt>
                <c:pt idx="18">
                  <c:v>11.9</c:v>
                </c:pt>
                <c:pt idx="19">
                  <c:v>11.9</c:v>
                </c:pt>
                <c:pt idx="20">
                  <c:v>12.3</c:v>
                </c:pt>
                <c:pt idx="21">
                  <c:v>13.2</c:v>
                </c:pt>
                <c:pt idx="22">
                  <c:v>13.1</c:v>
                </c:pt>
                <c:pt idx="23">
                  <c:v>13.84</c:v>
                </c:pt>
                <c:pt idx="24">
                  <c:v>14.7</c:v>
                </c:pt>
                <c:pt idx="25">
                  <c:v>16.3</c:v>
                </c:pt>
              </c:numCache>
            </c:numRef>
          </c:val>
          <c:smooth val="0"/>
          <c:extLst>
            <c:ext xmlns:c16="http://schemas.microsoft.com/office/drawing/2014/chart" uri="{C3380CC4-5D6E-409C-BE32-E72D297353CC}">
              <c16:uniqueId val="{00000005-F7B2-4A20-8D70-2FE87B7A79B5}"/>
            </c:ext>
          </c:extLst>
        </c:ser>
        <c:dLbls>
          <c:showLegendKey val="0"/>
          <c:showVal val="0"/>
          <c:showCatName val="0"/>
          <c:showSerName val="0"/>
          <c:showPercent val="0"/>
          <c:showBubbleSize val="0"/>
        </c:dLbls>
        <c:smooth val="0"/>
        <c:axId val="214921296"/>
        <c:axId val="215036800"/>
      </c:lineChart>
      <c:catAx>
        <c:axId val="214921296"/>
        <c:scaling>
          <c:orientation val="minMax"/>
        </c:scaling>
        <c:delete val="0"/>
        <c:axPos val="b"/>
        <c:title>
          <c:tx>
            <c:rich>
              <a:bodyPr/>
              <a:lstStyle/>
              <a:p>
                <a:pPr>
                  <a:defRPr/>
                </a:pPr>
                <a:r>
                  <a:rPr lang="en-US"/>
                  <a:t>Year</a:t>
                </a:r>
              </a:p>
            </c:rich>
          </c:tx>
          <c:overlay val="0"/>
        </c:title>
        <c:numFmt formatCode="General" sourceLinked="1"/>
        <c:majorTickMark val="out"/>
        <c:minorTickMark val="none"/>
        <c:tickLblPos val="nextTo"/>
        <c:crossAx val="215036800"/>
        <c:crosses val="autoZero"/>
        <c:auto val="1"/>
        <c:lblAlgn val="ctr"/>
        <c:lblOffset val="100"/>
        <c:tickLblSkip val="1"/>
        <c:noMultiLvlLbl val="0"/>
      </c:catAx>
      <c:valAx>
        <c:axId val="215036800"/>
        <c:scaling>
          <c:orientation val="minMax"/>
        </c:scaling>
        <c:delete val="0"/>
        <c:axPos val="l"/>
        <c:majorGridlines/>
        <c:title>
          <c:tx>
            <c:rich>
              <a:bodyPr rot="-5400000" vert="horz"/>
              <a:lstStyle/>
              <a:p>
                <a:pPr>
                  <a:defRPr/>
                </a:pPr>
                <a:r>
                  <a:rPr lang="en-US"/>
                  <a:t>Deaths per 100,000 persons</a:t>
                </a:r>
              </a:p>
            </c:rich>
          </c:tx>
          <c:overlay val="0"/>
        </c:title>
        <c:numFmt formatCode="0" sourceLinked="0"/>
        <c:majorTickMark val="out"/>
        <c:minorTickMark val="none"/>
        <c:tickLblPos val="nextTo"/>
        <c:crossAx val="214921296"/>
        <c:crosses val="autoZero"/>
        <c:crossBetween val="between"/>
      </c:valAx>
      <c:spPr>
        <a:ln w="57150"/>
      </c:spPr>
    </c:plotArea>
    <c:legend>
      <c:legendPos val="r"/>
      <c:layout>
        <c:manualLayout>
          <c:xMode val="edge"/>
          <c:yMode val="edge"/>
          <c:x val="0.1519973171897189"/>
          <c:y val="0.24550929706290764"/>
          <c:w val="0.21547457802251668"/>
          <c:h val="0.16841432727261949"/>
        </c:manualLayout>
      </c:layout>
      <c:overlay val="0"/>
    </c:legend>
    <c:plotVisOnly val="1"/>
    <c:dispBlanksAs val="gap"/>
    <c:showDLblsOverMax val="0"/>
  </c:chart>
  <c:txPr>
    <a:bodyPr/>
    <a:lstStyle/>
    <a:p>
      <a:pPr>
        <a:defRPr sz="20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a:t>Opioid Sales to Pharmacies by Drug in Total MME, NM 2001-2016</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13863592281747"/>
          <c:y val="0.18461457367303538"/>
          <c:w val="0.79347796751182742"/>
          <c:h val="0.51627018170856642"/>
        </c:manualLayout>
      </c:layout>
      <c:lineChart>
        <c:grouping val="standard"/>
        <c:varyColors val="0"/>
        <c:ser>
          <c:idx val="8"/>
          <c:order val="0"/>
          <c:tx>
            <c:strRef>
              <c:f>Sheet2!$K$4</c:f>
              <c:strCache>
                <c:ptCount val="1"/>
                <c:pt idx="0">
                  <c:v>OXYCODONE</c:v>
                </c:pt>
              </c:strCache>
            </c:strRef>
          </c:tx>
          <c:spPr>
            <a:ln w="57150" cap="rnd">
              <a:solidFill>
                <a:srgbClr val="FFFF00"/>
              </a:solidFill>
              <a:round/>
            </a:ln>
            <a:effectLst/>
          </c:spPr>
          <c:marker>
            <c:symbol val="none"/>
          </c:marker>
          <c:cat>
            <c:numRef>
              <c:f>Sheet2!$B$147:$B$163</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Sheet2!$K$147:$K$163</c:f>
              <c:numCache>
                <c:formatCode>#,##0</c:formatCode>
                <c:ptCount val="16"/>
                <c:pt idx="0">
                  <c:v>162230460</c:v>
                </c:pt>
                <c:pt idx="1">
                  <c:v>182674410</c:v>
                </c:pt>
                <c:pt idx="2">
                  <c:v>223615695</c:v>
                </c:pt>
                <c:pt idx="3">
                  <c:v>259778130</c:v>
                </c:pt>
                <c:pt idx="4">
                  <c:v>269183955</c:v>
                </c:pt>
                <c:pt idx="5">
                  <c:v>356970330</c:v>
                </c:pt>
                <c:pt idx="6">
                  <c:v>417657464.99999994</c:v>
                </c:pt>
                <c:pt idx="7">
                  <c:v>485049510</c:v>
                </c:pt>
                <c:pt idx="8">
                  <c:v>571876005</c:v>
                </c:pt>
                <c:pt idx="9">
                  <c:v>676360274.99999988</c:v>
                </c:pt>
                <c:pt idx="10">
                  <c:v>734917815.00000012</c:v>
                </c:pt>
                <c:pt idx="11">
                  <c:v>719667059.99999988</c:v>
                </c:pt>
                <c:pt idx="12">
                  <c:v>613953960</c:v>
                </c:pt>
                <c:pt idx="13">
                  <c:v>650213774.99999988</c:v>
                </c:pt>
                <c:pt idx="14">
                  <c:v>658370100.00000012</c:v>
                </c:pt>
                <c:pt idx="15">
                  <c:v>620246610</c:v>
                </c:pt>
              </c:numCache>
            </c:numRef>
          </c:val>
          <c:smooth val="0"/>
          <c:extLst>
            <c:ext xmlns:c16="http://schemas.microsoft.com/office/drawing/2014/chart" uri="{C3380CC4-5D6E-409C-BE32-E72D297353CC}">
              <c16:uniqueId val="{00000000-CC9B-4127-BADE-6B823844D8F7}"/>
            </c:ext>
          </c:extLst>
        </c:ser>
        <c:ser>
          <c:idx val="0"/>
          <c:order val="1"/>
          <c:tx>
            <c:strRef>
              <c:f>Sheet2!$C$4</c:f>
              <c:strCache>
                <c:ptCount val="1"/>
                <c:pt idx="0">
                  <c:v>BUPRENORPHINE</c:v>
                </c:pt>
              </c:strCache>
            </c:strRef>
          </c:tx>
          <c:spPr>
            <a:ln w="57150" cap="rnd">
              <a:solidFill>
                <a:schemeClr val="accent1"/>
              </a:solidFill>
              <a:round/>
            </a:ln>
            <a:effectLst/>
          </c:spPr>
          <c:marker>
            <c:symbol val="none"/>
          </c:marker>
          <c:cat>
            <c:numRef>
              <c:f>Sheet2!$B$147:$B$163</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Sheet2!$C$147:$C$163</c:f>
              <c:numCache>
                <c:formatCode>#,##0</c:formatCode>
                <c:ptCount val="16"/>
                <c:pt idx="0">
                  <c:v>0</c:v>
                </c:pt>
                <c:pt idx="1">
                  <c:v>0</c:v>
                </c:pt>
                <c:pt idx="2">
                  <c:v>0</c:v>
                </c:pt>
                <c:pt idx="3">
                  <c:v>0</c:v>
                </c:pt>
                <c:pt idx="4">
                  <c:v>12083700</c:v>
                </c:pt>
                <c:pt idx="5">
                  <c:v>26938500</c:v>
                </c:pt>
                <c:pt idx="6">
                  <c:v>45542700</c:v>
                </c:pt>
                <c:pt idx="7">
                  <c:v>107243400.00000001</c:v>
                </c:pt>
                <c:pt idx="8">
                  <c:v>170887800.00000003</c:v>
                </c:pt>
                <c:pt idx="9">
                  <c:v>236518199.99999997</c:v>
                </c:pt>
                <c:pt idx="10">
                  <c:v>287047200</c:v>
                </c:pt>
                <c:pt idx="11">
                  <c:v>347863800</c:v>
                </c:pt>
                <c:pt idx="12">
                  <c:v>389685600.00000006</c:v>
                </c:pt>
                <c:pt idx="13">
                  <c:v>518556000</c:v>
                </c:pt>
                <c:pt idx="14">
                  <c:v>630510000</c:v>
                </c:pt>
                <c:pt idx="15">
                  <c:v>708089100.00000012</c:v>
                </c:pt>
              </c:numCache>
            </c:numRef>
          </c:val>
          <c:smooth val="0"/>
          <c:extLst>
            <c:ext xmlns:c16="http://schemas.microsoft.com/office/drawing/2014/chart" uri="{C3380CC4-5D6E-409C-BE32-E72D297353CC}">
              <c16:uniqueId val="{00000001-CC9B-4127-BADE-6B823844D8F7}"/>
            </c:ext>
          </c:extLst>
        </c:ser>
        <c:ser>
          <c:idx val="2"/>
          <c:order val="2"/>
          <c:tx>
            <c:strRef>
              <c:f>Sheet2!$E$4</c:f>
              <c:strCache>
                <c:ptCount val="1"/>
                <c:pt idx="0">
                  <c:v>FENTANYL BASE</c:v>
                </c:pt>
              </c:strCache>
            </c:strRef>
          </c:tx>
          <c:spPr>
            <a:ln w="57150" cap="rnd">
              <a:solidFill>
                <a:schemeClr val="accent3"/>
              </a:solidFill>
              <a:round/>
            </a:ln>
            <a:effectLst/>
          </c:spPr>
          <c:marker>
            <c:symbol val="none"/>
          </c:marker>
          <c:cat>
            <c:numRef>
              <c:f>Sheet2!$B$147:$B$163</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Sheet2!$E$147:$E$163</c:f>
              <c:numCache>
                <c:formatCode>#,##0</c:formatCode>
                <c:ptCount val="16"/>
                <c:pt idx="0">
                  <c:v>86767000</c:v>
                </c:pt>
                <c:pt idx="1">
                  <c:v>106458999.99999999</c:v>
                </c:pt>
                <c:pt idx="2">
                  <c:v>133482000</c:v>
                </c:pt>
                <c:pt idx="3">
                  <c:v>156370000</c:v>
                </c:pt>
                <c:pt idx="4">
                  <c:v>170571000</c:v>
                </c:pt>
                <c:pt idx="5">
                  <c:v>194038000</c:v>
                </c:pt>
                <c:pt idx="6">
                  <c:v>198614000</c:v>
                </c:pt>
                <c:pt idx="7">
                  <c:v>216778000.00000003</c:v>
                </c:pt>
                <c:pt idx="8">
                  <c:v>226462000</c:v>
                </c:pt>
                <c:pt idx="9">
                  <c:v>233092000</c:v>
                </c:pt>
                <c:pt idx="10">
                  <c:v>234996000</c:v>
                </c:pt>
                <c:pt idx="11">
                  <c:v>230242999.99999997</c:v>
                </c:pt>
                <c:pt idx="12">
                  <c:v>209940000</c:v>
                </c:pt>
                <c:pt idx="13">
                  <c:v>216871999.99999997</c:v>
                </c:pt>
                <c:pt idx="14">
                  <c:v>209008000</c:v>
                </c:pt>
                <c:pt idx="15">
                  <c:v>184205000</c:v>
                </c:pt>
              </c:numCache>
            </c:numRef>
          </c:val>
          <c:smooth val="0"/>
          <c:extLst>
            <c:ext xmlns:c16="http://schemas.microsoft.com/office/drawing/2014/chart" uri="{C3380CC4-5D6E-409C-BE32-E72D297353CC}">
              <c16:uniqueId val="{00000002-CC9B-4127-BADE-6B823844D8F7}"/>
            </c:ext>
          </c:extLst>
        </c:ser>
        <c:ser>
          <c:idx val="3"/>
          <c:order val="3"/>
          <c:tx>
            <c:strRef>
              <c:f>Sheet2!$F$4</c:f>
              <c:strCache>
                <c:ptCount val="1"/>
                <c:pt idx="0">
                  <c:v>HYDROCODONE</c:v>
                </c:pt>
              </c:strCache>
            </c:strRef>
          </c:tx>
          <c:spPr>
            <a:ln w="57150" cap="rnd">
              <a:solidFill>
                <a:schemeClr val="accent4"/>
              </a:solidFill>
              <a:round/>
            </a:ln>
            <a:effectLst/>
          </c:spPr>
          <c:marker>
            <c:symbol val="none"/>
          </c:marker>
          <c:cat>
            <c:numRef>
              <c:f>Sheet2!$B$147:$B$163</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Sheet2!$F$147:$F$163</c:f>
              <c:numCache>
                <c:formatCode>#,##0</c:formatCode>
                <c:ptCount val="16"/>
                <c:pt idx="0">
                  <c:v>78670880</c:v>
                </c:pt>
                <c:pt idx="1">
                  <c:v>92381880</c:v>
                </c:pt>
                <c:pt idx="2">
                  <c:v>106748480</c:v>
                </c:pt>
                <c:pt idx="3">
                  <c:v>114434430</c:v>
                </c:pt>
                <c:pt idx="4">
                  <c:v>120368780</c:v>
                </c:pt>
                <c:pt idx="5">
                  <c:v>136627800</c:v>
                </c:pt>
                <c:pt idx="6">
                  <c:v>154850730</c:v>
                </c:pt>
                <c:pt idx="7">
                  <c:v>176140310</c:v>
                </c:pt>
                <c:pt idx="8">
                  <c:v>192125250</c:v>
                </c:pt>
                <c:pt idx="9">
                  <c:v>205678760</c:v>
                </c:pt>
                <c:pt idx="10">
                  <c:v>221228310</c:v>
                </c:pt>
                <c:pt idx="11">
                  <c:v>207645460</c:v>
                </c:pt>
                <c:pt idx="12">
                  <c:v>194841230</c:v>
                </c:pt>
                <c:pt idx="13">
                  <c:v>179151010</c:v>
                </c:pt>
                <c:pt idx="14">
                  <c:v>160891350</c:v>
                </c:pt>
                <c:pt idx="15">
                  <c:v>147266340</c:v>
                </c:pt>
              </c:numCache>
            </c:numRef>
          </c:val>
          <c:smooth val="0"/>
          <c:extLst>
            <c:ext xmlns:c16="http://schemas.microsoft.com/office/drawing/2014/chart" uri="{C3380CC4-5D6E-409C-BE32-E72D297353CC}">
              <c16:uniqueId val="{00000003-CC9B-4127-BADE-6B823844D8F7}"/>
            </c:ext>
          </c:extLst>
        </c:ser>
        <c:ser>
          <c:idx val="7"/>
          <c:order val="4"/>
          <c:tx>
            <c:strRef>
              <c:f>Sheet2!$J$4</c:f>
              <c:strCache>
                <c:ptCount val="1"/>
                <c:pt idx="0">
                  <c:v>MORPHINE</c:v>
                </c:pt>
              </c:strCache>
            </c:strRef>
          </c:tx>
          <c:spPr>
            <a:ln w="57150" cap="rnd">
              <a:solidFill>
                <a:schemeClr val="accent2">
                  <a:lumMod val="60000"/>
                </a:schemeClr>
              </a:solidFill>
              <a:round/>
            </a:ln>
            <a:effectLst/>
          </c:spPr>
          <c:marker>
            <c:symbol val="none"/>
          </c:marker>
          <c:cat>
            <c:numRef>
              <c:f>Sheet2!$B$147:$B$163</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Sheet2!$J$147:$J$163</c:f>
              <c:numCache>
                <c:formatCode>#,##0</c:formatCode>
                <c:ptCount val="16"/>
                <c:pt idx="0">
                  <c:v>52338700</c:v>
                </c:pt>
                <c:pt idx="1">
                  <c:v>57596600</c:v>
                </c:pt>
                <c:pt idx="2">
                  <c:v>56389800</c:v>
                </c:pt>
                <c:pt idx="3">
                  <c:v>70215630</c:v>
                </c:pt>
                <c:pt idx="4">
                  <c:v>78876440</c:v>
                </c:pt>
                <c:pt idx="5">
                  <c:v>107710670</c:v>
                </c:pt>
                <c:pt idx="6">
                  <c:v>119353520</c:v>
                </c:pt>
                <c:pt idx="7">
                  <c:v>134912890</c:v>
                </c:pt>
                <c:pt idx="8">
                  <c:v>145202790</c:v>
                </c:pt>
                <c:pt idx="9">
                  <c:v>148929260</c:v>
                </c:pt>
                <c:pt idx="10">
                  <c:v>153414660</c:v>
                </c:pt>
                <c:pt idx="11">
                  <c:v>148044890</c:v>
                </c:pt>
                <c:pt idx="12">
                  <c:v>132783890.00000001</c:v>
                </c:pt>
                <c:pt idx="13">
                  <c:v>135269890</c:v>
                </c:pt>
                <c:pt idx="14">
                  <c:v>128359690</c:v>
                </c:pt>
                <c:pt idx="15">
                  <c:v>113241130</c:v>
                </c:pt>
              </c:numCache>
            </c:numRef>
          </c:val>
          <c:smooth val="0"/>
          <c:extLst>
            <c:ext xmlns:c16="http://schemas.microsoft.com/office/drawing/2014/chart" uri="{C3380CC4-5D6E-409C-BE32-E72D297353CC}">
              <c16:uniqueId val="{00000004-CC9B-4127-BADE-6B823844D8F7}"/>
            </c:ext>
          </c:extLst>
        </c:ser>
        <c:ser>
          <c:idx val="6"/>
          <c:order val="5"/>
          <c:tx>
            <c:strRef>
              <c:f>Sheet2!$I$4</c:f>
              <c:strCache>
                <c:ptCount val="1"/>
                <c:pt idx="0">
                  <c:v>METHADONE</c:v>
                </c:pt>
              </c:strCache>
            </c:strRef>
          </c:tx>
          <c:spPr>
            <a:ln w="57150" cap="rnd">
              <a:solidFill>
                <a:schemeClr val="accent1">
                  <a:lumMod val="60000"/>
                </a:schemeClr>
              </a:solidFill>
              <a:round/>
            </a:ln>
            <a:effectLst/>
          </c:spPr>
          <c:marker>
            <c:symbol val="none"/>
          </c:marker>
          <c:cat>
            <c:numRef>
              <c:f>Sheet2!$B$147:$B$163</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Sheet2!$I$147:$I$163</c:f>
              <c:numCache>
                <c:formatCode>#,##0</c:formatCode>
                <c:ptCount val="16"/>
                <c:pt idx="0">
                  <c:v>29330190</c:v>
                </c:pt>
                <c:pt idx="1">
                  <c:v>35231040</c:v>
                </c:pt>
                <c:pt idx="2">
                  <c:v>43424340.000000007</c:v>
                </c:pt>
                <c:pt idx="3">
                  <c:v>53060880</c:v>
                </c:pt>
                <c:pt idx="4">
                  <c:v>58913490.000000007</c:v>
                </c:pt>
                <c:pt idx="5">
                  <c:v>72968790.000000015</c:v>
                </c:pt>
                <c:pt idx="6">
                  <c:v>81737730</c:v>
                </c:pt>
                <c:pt idx="7">
                  <c:v>84146370</c:v>
                </c:pt>
                <c:pt idx="8">
                  <c:v>83179410</c:v>
                </c:pt>
                <c:pt idx="9">
                  <c:v>80525400</c:v>
                </c:pt>
                <c:pt idx="10">
                  <c:v>76168890</c:v>
                </c:pt>
                <c:pt idx="11">
                  <c:v>67630860</c:v>
                </c:pt>
                <c:pt idx="12">
                  <c:v>51575399.999999993</c:v>
                </c:pt>
                <c:pt idx="13">
                  <c:v>48320940</c:v>
                </c:pt>
                <c:pt idx="14">
                  <c:v>43899570</c:v>
                </c:pt>
                <c:pt idx="15">
                  <c:v>34406940</c:v>
                </c:pt>
              </c:numCache>
            </c:numRef>
          </c:val>
          <c:smooth val="0"/>
          <c:extLst>
            <c:ext xmlns:c16="http://schemas.microsoft.com/office/drawing/2014/chart" uri="{C3380CC4-5D6E-409C-BE32-E72D297353CC}">
              <c16:uniqueId val="{00000005-CC9B-4127-BADE-6B823844D8F7}"/>
            </c:ext>
          </c:extLst>
        </c:ser>
        <c:ser>
          <c:idx val="4"/>
          <c:order val="6"/>
          <c:tx>
            <c:strRef>
              <c:f>Sheet2!$G$4</c:f>
              <c:strCache>
                <c:ptCount val="1"/>
                <c:pt idx="0">
                  <c:v>HYDROMORPHONE</c:v>
                </c:pt>
              </c:strCache>
            </c:strRef>
          </c:tx>
          <c:spPr>
            <a:ln w="28575" cap="rnd">
              <a:solidFill>
                <a:schemeClr val="accent5"/>
              </a:solidFill>
              <a:round/>
            </a:ln>
            <a:effectLst/>
          </c:spPr>
          <c:marker>
            <c:symbol val="none"/>
          </c:marker>
          <c:cat>
            <c:numRef>
              <c:f>Sheet2!$B$147:$B$163</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Sheet2!$G$147:$G$163</c:f>
              <c:numCache>
                <c:formatCode>#,##0</c:formatCode>
                <c:ptCount val="16"/>
                <c:pt idx="0">
                  <c:v>4642360</c:v>
                </c:pt>
                <c:pt idx="1">
                  <c:v>5174520</c:v>
                </c:pt>
                <c:pt idx="2">
                  <c:v>6170000</c:v>
                </c:pt>
                <c:pt idx="3">
                  <c:v>7063760</c:v>
                </c:pt>
                <c:pt idx="4">
                  <c:v>8980800</c:v>
                </c:pt>
                <c:pt idx="5">
                  <c:v>12683720</c:v>
                </c:pt>
                <c:pt idx="6">
                  <c:v>14688280</c:v>
                </c:pt>
                <c:pt idx="7">
                  <c:v>20513120</c:v>
                </c:pt>
                <c:pt idx="8">
                  <c:v>24222200</c:v>
                </c:pt>
                <c:pt idx="9">
                  <c:v>23974160</c:v>
                </c:pt>
                <c:pt idx="10">
                  <c:v>26378440</c:v>
                </c:pt>
                <c:pt idx="11">
                  <c:v>25921280</c:v>
                </c:pt>
                <c:pt idx="12">
                  <c:v>23968160</c:v>
                </c:pt>
                <c:pt idx="13">
                  <c:v>28297800</c:v>
                </c:pt>
                <c:pt idx="14">
                  <c:v>28581800</c:v>
                </c:pt>
                <c:pt idx="15">
                  <c:v>25583640</c:v>
                </c:pt>
              </c:numCache>
            </c:numRef>
          </c:val>
          <c:smooth val="0"/>
          <c:extLst>
            <c:ext xmlns:c16="http://schemas.microsoft.com/office/drawing/2014/chart" uri="{C3380CC4-5D6E-409C-BE32-E72D297353CC}">
              <c16:uniqueId val="{00000006-CC9B-4127-BADE-6B823844D8F7}"/>
            </c:ext>
          </c:extLst>
        </c:ser>
        <c:ser>
          <c:idx val="9"/>
          <c:order val="7"/>
          <c:tx>
            <c:strRef>
              <c:f>Sheet2!$L$4</c:f>
              <c:strCache>
                <c:ptCount val="1"/>
                <c:pt idx="0">
                  <c:v>OXYMORPHONE</c:v>
                </c:pt>
              </c:strCache>
            </c:strRef>
          </c:tx>
          <c:spPr>
            <a:ln w="57150" cap="rnd">
              <a:solidFill>
                <a:schemeClr val="accent4">
                  <a:lumMod val="60000"/>
                </a:schemeClr>
              </a:solidFill>
              <a:round/>
            </a:ln>
            <a:effectLst/>
          </c:spPr>
          <c:marker>
            <c:symbol val="none"/>
          </c:marker>
          <c:cat>
            <c:numRef>
              <c:f>Sheet2!$B$147:$B$163</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Sheet2!$L$147:$L$163</c:f>
              <c:numCache>
                <c:formatCode>#,##0</c:formatCode>
                <c:ptCount val="16"/>
                <c:pt idx="0">
                  <c:v>240</c:v>
                </c:pt>
                <c:pt idx="1">
                  <c:v>0</c:v>
                </c:pt>
                <c:pt idx="2">
                  <c:v>0</c:v>
                </c:pt>
                <c:pt idx="3">
                  <c:v>0</c:v>
                </c:pt>
                <c:pt idx="4">
                  <c:v>0</c:v>
                </c:pt>
                <c:pt idx="5">
                  <c:v>790410.00000000012</c:v>
                </c:pt>
                <c:pt idx="6">
                  <c:v>5959650</c:v>
                </c:pt>
                <c:pt idx="7">
                  <c:v>21629850</c:v>
                </c:pt>
                <c:pt idx="8">
                  <c:v>25206090.000000004</c:v>
                </c:pt>
                <c:pt idx="9">
                  <c:v>24171030</c:v>
                </c:pt>
                <c:pt idx="10">
                  <c:v>26951070</c:v>
                </c:pt>
                <c:pt idx="11">
                  <c:v>23855550.000000004</c:v>
                </c:pt>
                <c:pt idx="12">
                  <c:v>25016190</c:v>
                </c:pt>
                <c:pt idx="13">
                  <c:v>24016350</c:v>
                </c:pt>
                <c:pt idx="14">
                  <c:v>21390600</c:v>
                </c:pt>
                <c:pt idx="15">
                  <c:v>18146130</c:v>
                </c:pt>
              </c:numCache>
            </c:numRef>
          </c:val>
          <c:smooth val="0"/>
          <c:extLst>
            <c:ext xmlns:c16="http://schemas.microsoft.com/office/drawing/2014/chart" uri="{C3380CC4-5D6E-409C-BE32-E72D297353CC}">
              <c16:uniqueId val="{00000007-CC9B-4127-BADE-6B823844D8F7}"/>
            </c:ext>
          </c:extLst>
        </c:ser>
        <c:ser>
          <c:idx val="5"/>
          <c:order val="8"/>
          <c:tx>
            <c:strRef>
              <c:f>Sheet2!$H$4</c:f>
              <c:strCache>
                <c:ptCount val="1"/>
                <c:pt idx="0">
                  <c:v>MEPERIDINE (PETHIDINE)</c:v>
                </c:pt>
              </c:strCache>
            </c:strRef>
          </c:tx>
          <c:spPr>
            <a:ln w="57150" cap="rnd">
              <a:solidFill>
                <a:schemeClr val="accent6"/>
              </a:solidFill>
              <a:round/>
            </a:ln>
            <a:effectLst/>
          </c:spPr>
          <c:marker>
            <c:symbol val="none"/>
          </c:marker>
          <c:cat>
            <c:numRef>
              <c:f>Sheet2!$B$147:$B$163</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Sheet2!$H$147:$H$163</c:f>
              <c:numCache>
                <c:formatCode>#,##0</c:formatCode>
                <c:ptCount val="16"/>
                <c:pt idx="0">
                  <c:v>2715918</c:v>
                </c:pt>
                <c:pt idx="1">
                  <c:v>2629664</c:v>
                </c:pt>
                <c:pt idx="2">
                  <c:v>2999069</c:v>
                </c:pt>
                <c:pt idx="3">
                  <c:v>2926867</c:v>
                </c:pt>
                <c:pt idx="4">
                  <c:v>2503399.0000000005</c:v>
                </c:pt>
                <c:pt idx="5">
                  <c:v>2689723</c:v>
                </c:pt>
                <c:pt idx="6">
                  <c:v>2395327</c:v>
                </c:pt>
                <c:pt idx="7">
                  <c:v>2393041</c:v>
                </c:pt>
                <c:pt idx="8">
                  <c:v>2020823</c:v>
                </c:pt>
                <c:pt idx="9">
                  <c:v>1842863.0000000002</c:v>
                </c:pt>
                <c:pt idx="10">
                  <c:v>1755147.0000000002</c:v>
                </c:pt>
                <c:pt idx="11">
                  <c:v>1303328.0000000002</c:v>
                </c:pt>
                <c:pt idx="12">
                  <c:v>1092523</c:v>
                </c:pt>
                <c:pt idx="13">
                  <c:v>965317</c:v>
                </c:pt>
                <c:pt idx="14">
                  <c:v>873744.00000000012</c:v>
                </c:pt>
                <c:pt idx="15">
                  <c:v>644169</c:v>
                </c:pt>
              </c:numCache>
            </c:numRef>
          </c:val>
          <c:smooth val="0"/>
          <c:extLst>
            <c:ext xmlns:c16="http://schemas.microsoft.com/office/drawing/2014/chart" uri="{C3380CC4-5D6E-409C-BE32-E72D297353CC}">
              <c16:uniqueId val="{00000008-CC9B-4127-BADE-6B823844D8F7}"/>
            </c:ext>
          </c:extLst>
        </c:ser>
        <c:dLbls>
          <c:showLegendKey val="0"/>
          <c:showVal val="0"/>
          <c:showCatName val="0"/>
          <c:showSerName val="0"/>
          <c:showPercent val="0"/>
          <c:showBubbleSize val="0"/>
        </c:dLbls>
        <c:smooth val="0"/>
        <c:axId val="331332512"/>
        <c:axId val="331331680"/>
      </c:lineChart>
      <c:catAx>
        <c:axId val="331332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31331680"/>
        <c:crosses val="autoZero"/>
        <c:auto val="1"/>
        <c:lblAlgn val="ctr"/>
        <c:lblOffset val="100"/>
        <c:noMultiLvlLbl val="0"/>
      </c:catAx>
      <c:valAx>
        <c:axId val="331331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Total MME</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31332512"/>
        <c:crosses val="autoZero"/>
        <c:crossBetween val="between"/>
      </c:valAx>
      <c:spPr>
        <a:noFill/>
        <a:ln>
          <a:noFill/>
        </a:ln>
        <a:effectLst/>
      </c:spPr>
    </c:plotArea>
    <c:legend>
      <c:legendPos val="b"/>
      <c:layout>
        <c:manualLayout>
          <c:xMode val="edge"/>
          <c:yMode val="edge"/>
          <c:x val="0.11126172900262467"/>
          <c:y val="0.77610644502770487"/>
          <c:w val="0.80281379198170222"/>
          <c:h val="0.1742219212622667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a:t>Top Rx Drugs in Overdose Death, NM 2016</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791786964129484"/>
          <c:y val="0.14129519571197729"/>
          <c:w val="0.67126574803149619"/>
          <c:h val="0.61698731408573926"/>
        </c:manualLayout>
      </c:layout>
      <c:barChart>
        <c:barDir val="bar"/>
        <c:grouping val="clustered"/>
        <c:varyColors val="0"/>
        <c:ser>
          <c:idx val="0"/>
          <c:order val="0"/>
          <c:spPr>
            <a:solidFill>
              <a:srgbClr val="FFC000"/>
            </a:solidFill>
            <a:ln>
              <a:noFill/>
            </a:ln>
            <a:effectLst/>
          </c:spPr>
          <c:invertIfNegative val="0"/>
          <c:cat>
            <c:strRef>
              <c:f>Sheet4!$D$3:$L$3</c:f>
              <c:strCache>
                <c:ptCount val="9"/>
                <c:pt idx="0">
                  <c:v>oxycodone</c:v>
                </c:pt>
                <c:pt idx="1">
                  <c:v>alprazolam</c:v>
                </c:pt>
                <c:pt idx="2">
                  <c:v>fentanyl</c:v>
                </c:pt>
                <c:pt idx="3">
                  <c:v>hydrocodone</c:v>
                </c:pt>
                <c:pt idx="4">
                  <c:v>methadone</c:v>
                </c:pt>
                <c:pt idx="5">
                  <c:v>diazepam</c:v>
                </c:pt>
                <c:pt idx="6">
                  <c:v>morphine</c:v>
                </c:pt>
                <c:pt idx="7">
                  <c:v>tramadol</c:v>
                </c:pt>
                <c:pt idx="8">
                  <c:v>zolpidem</c:v>
                </c:pt>
              </c:strCache>
            </c:strRef>
          </c:cat>
          <c:val>
            <c:numRef>
              <c:f>Sheet4!$D$13:$L$13</c:f>
              <c:numCache>
                <c:formatCode>General</c:formatCode>
                <c:ptCount val="9"/>
                <c:pt idx="0">
                  <c:v>79</c:v>
                </c:pt>
                <c:pt idx="1">
                  <c:v>74</c:v>
                </c:pt>
                <c:pt idx="2">
                  <c:v>45</c:v>
                </c:pt>
                <c:pt idx="3">
                  <c:v>42</c:v>
                </c:pt>
                <c:pt idx="4">
                  <c:v>41</c:v>
                </c:pt>
                <c:pt idx="5">
                  <c:v>30</c:v>
                </c:pt>
                <c:pt idx="6">
                  <c:v>20</c:v>
                </c:pt>
                <c:pt idx="7">
                  <c:v>13</c:v>
                </c:pt>
                <c:pt idx="8">
                  <c:v>12</c:v>
                </c:pt>
              </c:numCache>
            </c:numRef>
          </c:val>
          <c:extLst>
            <c:ext xmlns:c16="http://schemas.microsoft.com/office/drawing/2014/chart" uri="{C3380CC4-5D6E-409C-BE32-E72D297353CC}">
              <c16:uniqueId val="{00000000-1D25-42E2-B421-FE5E273BBFAA}"/>
            </c:ext>
          </c:extLst>
        </c:ser>
        <c:dLbls>
          <c:showLegendKey val="0"/>
          <c:showVal val="0"/>
          <c:showCatName val="0"/>
          <c:showSerName val="0"/>
          <c:showPercent val="0"/>
          <c:showBubbleSize val="0"/>
        </c:dLbls>
        <c:gapWidth val="182"/>
        <c:axId val="336647088"/>
        <c:axId val="336645912"/>
      </c:barChart>
      <c:catAx>
        <c:axId val="336647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36645912"/>
        <c:crosses val="autoZero"/>
        <c:auto val="1"/>
        <c:lblAlgn val="ctr"/>
        <c:lblOffset val="100"/>
        <c:noMultiLvlLbl val="0"/>
      </c:catAx>
      <c:valAx>
        <c:axId val="336645912"/>
        <c:scaling>
          <c:orientation val="minMax"/>
          <c:max val="12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dirty="0"/>
                  <a:t>Overdose death involvements</a:t>
                </a:r>
              </a:p>
            </c:rich>
          </c:tx>
          <c:layout>
            <c:manualLayout>
              <c:xMode val="edge"/>
              <c:yMode val="edge"/>
              <c:x val="0.42550513386286282"/>
              <c:y val="0.8392207640711577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36647088"/>
        <c:crosses val="max"/>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dirty="0"/>
              <a:t>Number of Controlled Substance Prescriptions Filled by Drug Type, NM, 2016</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088722112860892"/>
          <c:y val="0.20586777571708603"/>
          <c:w val="0.70734886264216967"/>
          <c:h val="0.45690849473731332"/>
        </c:manualLayout>
      </c:layout>
      <c:barChart>
        <c:barDir val="bar"/>
        <c:grouping val="clustered"/>
        <c:varyColors val="0"/>
        <c:ser>
          <c:idx val="0"/>
          <c:order val="0"/>
          <c:spPr>
            <a:solidFill>
              <a:srgbClr val="FFFF00"/>
            </a:solidFill>
            <a:ln>
              <a:noFill/>
            </a:ln>
            <a:effectLst/>
          </c:spPr>
          <c:invertIfNegative val="0"/>
          <c:cat>
            <c:strRef>
              <c:f>Sheet2!$A$14:$A$19</c:f>
              <c:strCache>
                <c:ptCount val="6"/>
                <c:pt idx="0">
                  <c:v>Opioids</c:v>
                </c:pt>
                <c:pt idx="1">
                  <c:v>Benzodiazepines</c:v>
                </c:pt>
                <c:pt idx="2">
                  <c:v>Stimulants</c:v>
                </c:pt>
                <c:pt idx="3">
                  <c:v>Barbiturates</c:v>
                </c:pt>
                <c:pt idx="4">
                  <c:v>Muscle Relaxants</c:v>
                </c:pt>
                <c:pt idx="5">
                  <c:v>Other</c:v>
                </c:pt>
              </c:strCache>
            </c:strRef>
          </c:cat>
          <c:val>
            <c:numRef>
              <c:f>Sheet2!$B$14:$B$19</c:f>
              <c:numCache>
                <c:formatCode>General</c:formatCode>
                <c:ptCount val="6"/>
                <c:pt idx="0">
                  <c:v>1680750</c:v>
                </c:pt>
                <c:pt idx="1">
                  <c:v>895749</c:v>
                </c:pt>
                <c:pt idx="2">
                  <c:v>302085</c:v>
                </c:pt>
                <c:pt idx="3">
                  <c:v>40007</c:v>
                </c:pt>
                <c:pt idx="4">
                  <c:v>24684</c:v>
                </c:pt>
                <c:pt idx="5">
                  <c:v>133042</c:v>
                </c:pt>
              </c:numCache>
            </c:numRef>
          </c:val>
          <c:extLst>
            <c:ext xmlns:c16="http://schemas.microsoft.com/office/drawing/2014/chart" uri="{C3380CC4-5D6E-409C-BE32-E72D297353CC}">
              <c16:uniqueId val="{00000000-002B-44B3-8DD7-7882BC831EE9}"/>
            </c:ext>
          </c:extLst>
        </c:ser>
        <c:dLbls>
          <c:showLegendKey val="0"/>
          <c:showVal val="0"/>
          <c:showCatName val="0"/>
          <c:showSerName val="0"/>
          <c:showPercent val="0"/>
          <c:showBubbleSize val="0"/>
        </c:dLbls>
        <c:gapWidth val="182"/>
        <c:axId val="155691104"/>
        <c:axId val="156081128"/>
      </c:barChart>
      <c:catAx>
        <c:axId val="155691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6081128"/>
        <c:crosses val="autoZero"/>
        <c:auto val="1"/>
        <c:lblAlgn val="ctr"/>
        <c:lblOffset val="100"/>
        <c:noMultiLvlLbl val="0"/>
      </c:catAx>
      <c:valAx>
        <c:axId val="1560811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Number of prescriptions filled</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2700000" spcFirstLastPara="1" vertOverflow="ellipsis"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5691104"/>
        <c:crosses val="max"/>
        <c:crossBetween val="between"/>
        <c:majorUnit val="200000"/>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a:t>High Dose Prescriptions (≥90 MME/day) by Year, New Mexico, 2009-2016</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210892388451443"/>
          <c:y val="0.24712962962962959"/>
          <c:w val="0.82608552055993001"/>
          <c:h val="0.50287839020122482"/>
        </c:manualLayout>
      </c:layout>
      <c:lineChart>
        <c:grouping val="standard"/>
        <c:varyColors val="0"/>
        <c:ser>
          <c:idx val="0"/>
          <c:order val="0"/>
          <c:spPr>
            <a:ln w="57150" cap="rnd">
              <a:solidFill>
                <a:schemeClr val="accent4"/>
              </a:solidFill>
              <a:round/>
            </a:ln>
            <a:effectLst/>
          </c:spPr>
          <c:marker>
            <c:symbol val="none"/>
          </c:marker>
          <c:dLbls>
            <c:dLbl>
              <c:idx val="0"/>
              <c:layout>
                <c:manualLayout>
                  <c:x val="-3.888888888888889E-2"/>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AD-452F-B132-2F8AB2502872}"/>
                </c:ext>
              </c:extLst>
            </c:dLbl>
            <c:dLbl>
              <c:idx val="1"/>
              <c:layout>
                <c:manualLayout>
                  <c:x val="-1.6666666666666718E-2"/>
                  <c:y val="-5.09259259259258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AD-452F-B132-2F8AB2502872}"/>
                </c:ext>
              </c:extLst>
            </c:dLbl>
            <c:dLbl>
              <c:idx val="2"/>
              <c:layout>
                <c:manualLayout>
                  <c:x val="-1.6666666666666718E-2"/>
                  <c:y val="-4.62962962962963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FAD-452F-B132-2F8AB2502872}"/>
                </c:ext>
              </c:extLst>
            </c:dLbl>
            <c:dLbl>
              <c:idx val="3"/>
              <c:layout>
                <c:manualLayout>
                  <c:x val="-1.6666666666666666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FAD-452F-B132-2F8AB2502872}"/>
                </c:ext>
              </c:extLst>
            </c:dLbl>
            <c:dLbl>
              <c:idx val="4"/>
              <c:layout>
                <c:manualLayout>
                  <c:x val="-1.1111111111111212E-2"/>
                  <c:y val="-4.16666666666667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FAD-452F-B132-2F8AB2502872}"/>
                </c:ext>
              </c:extLst>
            </c:dLbl>
            <c:dLbl>
              <c:idx val="5"/>
              <c:layout>
                <c:manualLayout>
                  <c:x val="-8.3333333333333332E-3"/>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FAD-452F-B132-2F8AB2502872}"/>
                </c:ext>
              </c:extLst>
            </c:dLbl>
            <c:dLbl>
              <c:idx val="6"/>
              <c:layout>
                <c:manualLayout>
                  <c:x val="-1.9444444444444545E-2"/>
                  <c:y val="-5.09259259259260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FAD-452F-B132-2F8AB2502872}"/>
                </c:ext>
              </c:extLst>
            </c:dLbl>
            <c:dLbl>
              <c:idx val="7"/>
              <c:layout>
                <c:manualLayout>
                  <c:x val="-2.5000000000000203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FAD-452F-B132-2F8AB2502872}"/>
                </c:ext>
              </c:extLst>
            </c:dLbl>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Sheet1!$C$4:$C$11</c:f>
              <c:numCache>
                <c:formatCode>General</c:formatCode>
                <c:ptCount val="8"/>
                <c:pt idx="0">
                  <c:v>2009</c:v>
                </c:pt>
                <c:pt idx="1">
                  <c:v>2010</c:v>
                </c:pt>
                <c:pt idx="2">
                  <c:v>2011</c:v>
                </c:pt>
                <c:pt idx="3">
                  <c:v>2012</c:v>
                </c:pt>
                <c:pt idx="4">
                  <c:v>2013</c:v>
                </c:pt>
                <c:pt idx="5">
                  <c:v>2014</c:v>
                </c:pt>
                <c:pt idx="6">
                  <c:v>2015</c:v>
                </c:pt>
                <c:pt idx="7">
                  <c:v>2016</c:v>
                </c:pt>
              </c:numCache>
            </c:numRef>
          </c:cat>
          <c:val>
            <c:numRef>
              <c:f>Sheet1!$F$4:$F$11</c:f>
              <c:numCache>
                <c:formatCode>0.0%</c:formatCode>
                <c:ptCount val="8"/>
                <c:pt idx="0">
                  <c:v>0.18803892398373398</c:v>
                </c:pt>
                <c:pt idx="1">
                  <c:v>0.199510264680684</c:v>
                </c:pt>
                <c:pt idx="2">
                  <c:v>0.16592051810995206</c:v>
                </c:pt>
                <c:pt idx="3">
                  <c:v>0.15284013491478479</c:v>
                </c:pt>
                <c:pt idx="4">
                  <c:v>0.14265103232945334</c:v>
                </c:pt>
                <c:pt idx="5">
                  <c:v>0.13844972651570911</c:v>
                </c:pt>
                <c:pt idx="6">
                  <c:v>0.13506914607314516</c:v>
                </c:pt>
                <c:pt idx="7">
                  <c:v>0.1298027037581122</c:v>
                </c:pt>
              </c:numCache>
            </c:numRef>
          </c:val>
          <c:smooth val="0"/>
          <c:extLst>
            <c:ext xmlns:c16="http://schemas.microsoft.com/office/drawing/2014/chart" uri="{C3380CC4-5D6E-409C-BE32-E72D297353CC}">
              <c16:uniqueId val="{00000008-DFAD-452F-B132-2F8AB2502872}"/>
            </c:ext>
          </c:extLst>
        </c:ser>
        <c:dLbls>
          <c:showLegendKey val="0"/>
          <c:showVal val="0"/>
          <c:showCatName val="0"/>
          <c:showSerName val="0"/>
          <c:showPercent val="0"/>
          <c:showBubbleSize val="0"/>
        </c:dLbls>
        <c:smooth val="0"/>
        <c:axId val="202950976"/>
        <c:axId val="453174912"/>
      </c:lineChart>
      <c:catAx>
        <c:axId val="20295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53174912"/>
        <c:crosses val="autoZero"/>
        <c:auto val="1"/>
        <c:lblAlgn val="ctr"/>
        <c:lblOffset val="100"/>
        <c:noMultiLvlLbl val="0"/>
      </c:catAx>
      <c:valAx>
        <c:axId val="453174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Percent of all opioid prescriptions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295097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a:t>Patients with Concurrent Prescriptions for Opioids and Benzodiazepines, NM 2014-2017Q1</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49421751968504"/>
          <c:y val="0.25083333333333335"/>
          <c:w val="0.84450229658792664"/>
          <c:h val="0.4686832895888014"/>
        </c:manualLayout>
      </c:layout>
      <c:barChart>
        <c:barDir val="col"/>
        <c:grouping val="clustered"/>
        <c:varyColors val="0"/>
        <c:ser>
          <c:idx val="0"/>
          <c:order val="0"/>
          <c:spPr>
            <a:solidFill>
              <a:srgbClr val="FFC000"/>
            </a:solidFill>
            <a:ln w="63500">
              <a:noFill/>
            </a:ln>
            <a:effectLst/>
          </c:spPr>
          <c:invertIfNegative val="0"/>
          <c:cat>
            <c:strRef>
              <c:f>measures!$B$444:$B$456</c:f>
              <c:strCache>
                <c:ptCount val="13"/>
                <c:pt idx="0">
                  <c:v>2014Q1</c:v>
                </c:pt>
                <c:pt idx="1">
                  <c:v>2014Q2</c:v>
                </c:pt>
                <c:pt idx="2">
                  <c:v>2014Q3</c:v>
                </c:pt>
                <c:pt idx="3">
                  <c:v>2014Q4</c:v>
                </c:pt>
                <c:pt idx="4">
                  <c:v>2015Q1</c:v>
                </c:pt>
                <c:pt idx="5">
                  <c:v>2015Q2</c:v>
                </c:pt>
                <c:pt idx="6">
                  <c:v>2015Q3</c:v>
                </c:pt>
                <c:pt idx="7">
                  <c:v>2015Q4</c:v>
                </c:pt>
                <c:pt idx="8">
                  <c:v>2016Q1</c:v>
                </c:pt>
                <c:pt idx="9">
                  <c:v>2016Q2</c:v>
                </c:pt>
                <c:pt idx="10">
                  <c:v>2016Q3</c:v>
                </c:pt>
                <c:pt idx="11">
                  <c:v>2016Q4</c:v>
                </c:pt>
                <c:pt idx="12">
                  <c:v>2017Q1</c:v>
                </c:pt>
              </c:strCache>
            </c:strRef>
          </c:cat>
          <c:val>
            <c:numRef>
              <c:f>measures!$X$444:$X$456</c:f>
              <c:numCache>
                <c:formatCode>General</c:formatCode>
                <c:ptCount val="13"/>
                <c:pt idx="0">
                  <c:v>30284</c:v>
                </c:pt>
                <c:pt idx="1">
                  <c:v>30085</c:v>
                </c:pt>
                <c:pt idx="2">
                  <c:v>29618</c:v>
                </c:pt>
                <c:pt idx="3">
                  <c:v>29767</c:v>
                </c:pt>
                <c:pt idx="4">
                  <c:v>29342</c:v>
                </c:pt>
                <c:pt idx="5">
                  <c:v>28787</c:v>
                </c:pt>
                <c:pt idx="6">
                  <c:v>28195</c:v>
                </c:pt>
                <c:pt idx="7">
                  <c:v>28628</c:v>
                </c:pt>
                <c:pt idx="8">
                  <c:v>28333</c:v>
                </c:pt>
                <c:pt idx="9">
                  <c:v>26921</c:v>
                </c:pt>
                <c:pt idx="10">
                  <c:v>25828</c:v>
                </c:pt>
                <c:pt idx="11">
                  <c:v>26066</c:v>
                </c:pt>
                <c:pt idx="12">
                  <c:v>25461</c:v>
                </c:pt>
              </c:numCache>
            </c:numRef>
          </c:val>
          <c:extLst>
            <c:ext xmlns:c16="http://schemas.microsoft.com/office/drawing/2014/chart" uri="{C3380CC4-5D6E-409C-BE32-E72D297353CC}">
              <c16:uniqueId val="{00000000-A63B-4E68-BA8C-5B3D44E4BD93}"/>
            </c:ext>
          </c:extLst>
        </c:ser>
        <c:dLbls>
          <c:showLegendKey val="0"/>
          <c:showVal val="0"/>
          <c:showCatName val="0"/>
          <c:showSerName val="0"/>
          <c:showPercent val="0"/>
          <c:showBubbleSize val="0"/>
        </c:dLbls>
        <c:gapWidth val="150"/>
        <c:axId val="339311552"/>
        <c:axId val="407463408"/>
      </c:barChart>
      <c:catAx>
        <c:axId val="33931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07463408"/>
        <c:crosses val="autoZero"/>
        <c:auto val="1"/>
        <c:lblAlgn val="ctr"/>
        <c:lblOffset val="100"/>
        <c:noMultiLvlLbl val="0"/>
      </c:catAx>
      <c:valAx>
        <c:axId val="40746340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Patients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39311552"/>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a:t>Patients with Overlapping Opioid Prescriptions, NM 2014-2017Q1</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01921751968504"/>
          <c:y val="0.25083333333333335"/>
          <c:w val="0.85925229658792646"/>
          <c:h val="0.47331291921843094"/>
        </c:manualLayout>
      </c:layout>
      <c:barChart>
        <c:barDir val="col"/>
        <c:grouping val="clustered"/>
        <c:varyColors val="0"/>
        <c:ser>
          <c:idx val="0"/>
          <c:order val="0"/>
          <c:spPr>
            <a:solidFill>
              <a:srgbClr val="FFC000"/>
            </a:solidFill>
            <a:ln w="63500">
              <a:noFill/>
            </a:ln>
            <a:effectLst/>
          </c:spPr>
          <c:invertIfNegative val="0"/>
          <c:cat>
            <c:strRef>
              <c:f>measures!$B$444:$B$456</c:f>
              <c:strCache>
                <c:ptCount val="13"/>
                <c:pt idx="0">
                  <c:v>2014Q1</c:v>
                </c:pt>
                <c:pt idx="1">
                  <c:v>2014Q2</c:v>
                </c:pt>
                <c:pt idx="2">
                  <c:v>2014Q3</c:v>
                </c:pt>
                <c:pt idx="3">
                  <c:v>2014Q4</c:v>
                </c:pt>
                <c:pt idx="4">
                  <c:v>2015Q1</c:v>
                </c:pt>
                <c:pt idx="5">
                  <c:v>2015Q2</c:v>
                </c:pt>
                <c:pt idx="6">
                  <c:v>2015Q3</c:v>
                </c:pt>
                <c:pt idx="7">
                  <c:v>2015Q4</c:v>
                </c:pt>
                <c:pt idx="8">
                  <c:v>2016Q1</c:v>
                </c:pt>
                <c:pt idx="9">
                  <c:v>2016Q2</c:v>
                </c:pt>
                <c:pt idx="10">
                  <c:v>2016Q3</c:v>
                </c:pt>
                <c:pt idx="11">
                  <c:v>2016Q4</c:v>
                </c:pt>
                <c:pt idx="12">
                  <c:v>2017Q1</c:v>
                </c:pt>
              </c:strCache>
            </c:strRef>
          </c:cat>
          <c:val>
            <c:numRef>
              <c:f>measures!$V$444:$V$456</c:f>
              <c:numCache>
                <c:formatCode>General</c:formatCode>
                <c:ptCount val="13"/>
                <c:pt idx="0">
                  <c:v>6285</c:v>
                </c:pt>
                <c:pt idx="1">
                  <c:v>6428</c:v>
                </c:pt>
                <c:pt idx="2">
                  <c:v>6416</c:v>
                </c:pt>
                <c:pt idx="3">
                  <c:v>6337</c:v>
                </c:pt>
                <c:pt idx="4">
                  <c:v>5926</c:v>
                </c:pt>
                <c:pt idx="5">
                  <c:v>5971</c:v>
                </c:pt>
                <c:pt idx="6">
                  <c:v>5756</c:v>
                </c:pt>
                <c:pt idx="7">
                  <c:v>5647</c:v>
                </c:pt>
                <c:pt idx="8">
                  <c:v>5420</c:v>
                </c:pt>
                <c:pt idx="9">
                  <c:v>5040</c:v>
                </c:pt>
                <c:pt idx="10">
                  <c:v>4836</c:v>
                </c:pt>
                <c:pt idx="11">
                  <c:v>4871</c:v>
                </c:pt>
                <c:pt idx="12">
                  <c:v>4717</c:v>
                </c:pt>
              </c:numCache>
            </c:numRef>
          </c:val>
          <c:extLst>
            <c:ext xmlns:c16="http://schemas.microsoft.com/office/drawing/2014/chart" uri="{C3380CC4-5D6E-409C-BE32-E72D297353CC}">
              <c16:uniqueId val="{00000000-54FD-4961-A900-7BC208077853}"/>
            </c:ext>
          </c:extLst>
        </c:ser>
        <c:dLbls>
          <c:showLegendKey val="0"/>
          <c:showVal val="0"/>
          <c:showCatName val="0"/>
          <c:showSerName val="0"/>
          <c:showPercent val="0"/>
          <c:showBubbleSize val="0"/>
        </c:dLbls>
        <c:gapWidth val="150"/>
        <c:axId val="348283104"/>
        <c:axId val="408645600"/>
      </c:barChart>
      <c:catAx>
        <c:axId val="34828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08645600"/>
        <c:crosses val="autoZero"/>
        <c:auto val="1"/>
        <c:lblAlgn val="ctr"/>
        <c:lblOffset val="100"/>
        <c:noMultiLvlLbl val="0"/>
      </c:catAx>
      <c:valAx>
        <c:axId val="408645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Patients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48283104"/>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a:t>Multiple Provider Patients, NM 2014-2017Q1</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394217519685039"/>
          <c:y val="0.17171296296296296"/>
          <c:w val="0.86550229658792655"/>
          <c:h val="0.54965543890347035"/>
        </c:manualLayout>
      </c:layout>
      <c:barChart>
        <c:barDir val="col"/>
        <c:grouping val="clustered"/>
        <c:varyColors val="0"/>
        <c:ser>
          <c:idx val="0"/>
          <c:order val="0"/>
          <c:spPr>
            <a:solidFill>
              <a:srgbClr val="FFFF00"/>
            </a:solidFill>
            <a:ln w="63500">
              <a:noFill/>
            </a:ln>
            <a:effectLst/>
          </c:spPr>
          <c:invertIfNegative val="0"/>
          <c:cat>
            <c:strRef>
              <c:f>measures!$B$444:$B$456</c:f>
              <c:strCache>
                <c:ptCount val="13"/>
                <c:pt idx="0">
                  <c:v>2014Q1</c:v>
                </c:pt>
                <c:pt idx="1">
                  <c:v>2014Q2</c:v>
                </c:pt>
                <c:pt idx="2">
                  <c:v>2014Q3</c:v>
                </c:pt>
                <c:pt idx="3">
                  <c:v>2014Q4</c:v>
                </c:pt>
                <c:pt idx="4">
                  <c:v>2015Q1</c:v>
                </c:pt>
                <c:pt idx="5">
                  <c:v>2015Q2</c:v>
                </c:pt>
                <c:pt idx="6">
                  <c:v>2015Q3</c:v>
                </c:pt>
                <c:pt idx="7">
                  <c:v>2015Q4</c:v>
                </c:pt>
                <c:pt idx="8">
                  <c:v>2016Q1</c:v>
                </c:pt>
                <c:pt idx="9">
                  <c:v>2016Q2</c:v>
                </c:pt>
                <c:pt idx="10">
                  <c:v>2016Q3</c:v>
                </c:pt>
                <c:pt idx="11">
                  <c:v>2016Q4</c:v>
                </c:pt>
                <c:pt idx="12">
                  <c:v>2017Q1</c:v>
                </c:pt>
              </c:strCache>
            </c:strRef>
          </c:cat>
          <c:val>
            <c:numRef>
              <c:f>measures!$AD$444:$AD$456</c:f>
              <c:numCache>
                <c:formatCode>General</c:formatCode>
                <c:ptCount val="13"/>
                <c:pt idx="0">
                  <c:v>5280</c:v>
                </c:pt>
                <c:pt idx="1">
                  <c:v>5311</c:v>
                </c:pt>
                <c:pt idx="2">
                  <c:v>5115</c:v>
                </c:pt>
                <c:pt idx="3">
                  <c:v>5252</c:v>
                </c:pt>
                <c:pt idx="4">
                  <c:v>5203</c:v>
                </c:pt>
                <c:pt idx="5">
                  <c:v>5158</c:v>
                </c:pt>
                <c:pt idx="6">
                  <c:v>4992</c:v>
                </c:pt>
                <c:pt idx="7">
                  <c:v>4761</c:v>
                </c:pt>
                <c:pt idx="8">
                  <c:v>4591</c:v>
                </c:pt>
                <c:pt idx="9">
                  <c:v>4135</c:v>
                </c:pt>
                <c:pt idx="10">
                  <c:v>4024</c:v>
                </c:pt>
                <c:pt idx="11">
                  <c:v>3771</c:v>
                </c:pt>
                <c:pt idx="12">
                  <c:v>3892</c:v>
                </c:pt>
              </c:numCache>
            </c:numRef>
          </c:val>
          <c:extLst>
            <c:ext xmlns:c16="http://schemas.microsoft.com/office/drawing/2014/chart" uri="{C3380CC4-5D6E-409C-BE32-E72D297353CC}">
              <c16:uniqueId val="{00000000-55B8-4DFE-9205-EC979ECAB362}"/>
            </c:ext>
          </c:extLst>
        </c:ser>
        <c:dLbls>
          <c:showLegendKey val="0"/>
          <c:showVal val="0"/>
          <c:showCatName val="0"/>
          <c:showSerName val="0"/>
          <c:showPercent val="0"/>
          <c:showBubbleSize val="0"/>
        </c:dLbls>
        <c:gapWidth val="150"/>
        <c:axId val="348919856"/>
        <c:axId val="407452608"/>
      </c:barChart>
      <c:catAx>
        <c:axId val="34891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07452608"/>
        <c:crosses val="autoZero"/>
        <c:auto val="1"/>
        <c:lblAlgn val="ctr"/>
        <c:lblOffset val="100"/>
        <c:noMultiLvlLbl val="0"/>
      </c:catAx>
      <c:valAx>
        <c:axId val="407452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Patients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4891985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US" sz="3600"/>
              <a:t>Total Morphine Milligram Equivalents of Opioids Dispensed by Treatment Use, NM 2006-2016</a:t>
            </a:r>
          </a:p>
        </c:rich>
      </c:tx>
      <c:layout>
        <c:manualLayout>
          <c:xMode val="edge"/>
          <c:yMode val="edge"/>
          <c:x val="0.10501558398950131"/>
          <c:y val="0"/>
        </c:manualLayout>
      </c:layout>
      <c:overlay val="0"/>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6551689632545932"/>
          <c:y val="0.20903237095363081"/>
          <c:w val="0.82302477034120736"/>
          <c:h val="0.59715864683581221"/>
        </c:manualLayout>
      </c:layout>
      <c:lineChart>
        <c:grouping val="standard"/>
        <c:varyColors val="0"/>
        <c:ser>
          <c:idx val="0"/>
          <c:order val="0"/>
          <c:tx>
            <c:v>Non-treatment</c:v>
          </c:tx>
          <c:spPr>
            <a:ln w="57150" cap="rnd">
              <a:solidFill>
                <a:srgbClr val="FF0000"/>
              </a:solidFill>
              <a:round/>
            </a:ln>
            <a:effectLst/>
          </c:spPr>
          <c:marker>
            <c:symbol val="none"/>
          </c:marker>
          <c:cat>
            <c:numRef>
              <c:f>Sheet1!$B$431:$B$441</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Sheet1!$F$431:$F$441</c:f>
              <c:numCache>
                <c:formatCode>General</c:formatCode>
                <c:ptCount val="11"/>
                <c:pt idx="0">
                  <c:v>1015087378.2200001</c:v>
                </c:pt>
                <c:pt idx="1">
                  <c:v>1236329710.2099998</c:v>
                </c:pt>
                <c:pt idx="2">
                  <c:v>1390333458.51</c:v>
                </c:pt>
                <c:pt idx="3">
                  <c:v>1507372906.9200006</c:v>
                </c:pt>
                <c:pt idx="4">
                  <c:v>1659381723.0000002</c:v>
                </c:pt>
                <c:pt idx="5">
                  <c:v>1722015809.5099993</c:v>
                </c:pt>
                <c:pt idx="6">
                  <c:v>1705631847.6073999</c:v>
                </c:pt>
                <c:pt idx="7">
                  <c:v>1653320277.8575995</c:v>
                </c:pt>
                <c:pt idx="8">
                  <c:v>1620900677.3181996</c:v>
                </c:pt>
                <c:pt idx="9">
                  <c:v>1583475748.8180001</c:v>
                </c:pt>
                <c:pt idx="10">
                  <c:v>1493418271.6149995</c:v>
                </c:pt>
              </c:numCache>
            </c:numRef>
          </c:val>
          <c:smooth val="0"/>
          <c:extLst>
            <c:ext xmlns:c16="http://schemas.microsoft.com/office/drawing/2014/chart" uri="{C3380CC4-5D6E-409C-BE32-E72D297353CC}">
              <c16:uniqueId val="{00000000-BB5D-43AB-B66D-DF83E56FF48D}"/>
            </c:ext>
          </c:extLst>
        </c:ser>
        <c:ser>
          <c:idx val="1"/>
          <c:order val="1"/>
          <c:tx>
            <c:v>Treatment</c:v>
          </c:tx>
          <c:spPr>
            <a:ln w="57150" cap="rnd">
              <a:solidFill>
                <a:srgbClr val="92D050"/>
              </a:solidFill>
              <a:round/>
            </a:ln>
            <a:effectLst/>
          </c:spPr>
          <c:marker>
            <c:symbol val="none"/>
          </c:marker>
          <c:cat>
            <c:numRef>
              <c:f>Sheet1!$B$431:$B$441</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Sheet1!$G$431:$G$441</c:f>
              <c:numCache>
                <c:formatCode>General</c:formatCode>
                <c:ptCount val="11"/>
                <c:pt idx="0">
                  <c:v>245420</c:v>
                </c:pt>
                <c:pt idx="1">
                  <c:v>611080</c:v>
                </c:pt>
                <c:pt idx="2">
                  <c:v>1085260</c:v>
                </c:pt>
                <c:pt idx="3">
                  <c:v>1183840</c:v>
                </c:pt>
                <c:pt idx="4">
                  <c:v>7387060</c:v>
                </c:pt>
                <c:pt idx="5">
                  <c:v>77489940</c:v>
                </c:pt>
                <c:pt idx="6">
                  <c:v>144718460</c:v>
                </c:pt>
                <c:pt idx="7">
                  <c:v>326387196</c:v>
                </c:pt>
                <c:pt idx="8">
                  <c:v>447354777</c:v>
                </c:pt>
                <c:pt idx="9">
                  <c:v>533066991</c:v>
                </c:pt>
                <c:pt idx="10">
                  <c:v>619602096</c:v>
                </c:pt>
              </c:numCache>
            </c:numRef>
          </c:val>
          <c:smooth val="0"/>
          <c:extLst>
            <c:ext xmlns:c16="http://schemas.microsoft.com/office/drawing/2014/chart" uri="{C3380CC4-5D6E-409C-BE32-E72D297353CC}">
              <c16:uniqueId val="{00000001-BB5D-43AB-B66D-DF83E56FF48D}"/>
            </c:ext>
          </c:extLst>
        </c:ser>
        <c:dLbls>
          <c:showLegendKey val="0"/>
          <c:showVal val="0"/>
          <c:showCatName val="0"/>
          <c:showSerName val="0"/>
          <c:showPercent val="0"/>
          <c:showBubbleSize val="0"/>
        </c:dLbls>
        <c:smooth val="0"/>
        <c:axId val="338454432"/>
        <c:axId val="377709152"/>
      </c:lineChart>
      <c:catAx>
        <c:axId val="338454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77709152"/>
        <c:crosses val="autoZero"/>
        <c:auto val="1"/>
        <c:lblAlgn val="ctr"/>
        <c:lblOffset val="100"/>
        <c:noMultiLvlLbl val="0"/>
      </c:catAx>
      <c:valAx>
        <c:axId val="377709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a:t>Total MME Dispensed</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38454432"/>
        <c:crosses val="autoZero"/>
        <c:crossBetween val="between"/>
        <c:majorUnit val="500000000"/>
      </c:valAx>
      <c:spPr>
        <a:noFill/>
        <a:ln>
          <a:noFill/>
        </a:ln>
        <a:effectLst/>
      </c:spPr>
    </c:plotArea>
    <c:legend>
      <c:legendPos val="b"/>
      <c:layout>
        <c:manualLayout>
          <c:xMode val="edge"/>
          <c:yMode val="edge"/>
          <c:x val="0.33045291994750658"/>
          <c:y val="0.50230519101778948"/>
          <c:w val="0.2193024934383202"/>
          <c:h val="0.1773244386118401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solidFill>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dirty="0"/>
              <a:t>Buprenorphine/Naloxone Patients, </a:t>
            </a:r>
          </a:p>
          <a:p>
            <a:pPr>
              <a:defRPr sz="3600"/>
            </a:pPr>
            <a:r>
              <a:rPr lang="en-US" sz="3600" dirty="0"/>
              <a:t>NM, 2014-2017Q1</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15050853018372"/>
          <c:y val="0.25083333333333335"/>
          <c:w val="0.86029396325459317"/>
          <c:h val="0.47886847477398659"/>
        </c:manualLayout>
      </c:layout>
      <c:barChart>
        <c:barDir val="col"/>
        <c:grouping val="clustered"/>
        <c:varyColors val="0"/>
        <c:ser>
          <c:idx val="0"/>
          <c:order val="0"/>
          <c:spPr>
            <a:solidFill>
              <a:srgbClr val="92D050"/>
            </a:solidFill>
            <a:ln w="63500">
              <a:noFill/>
            </a:ln>
            <a:effectLst/>
          </c:spPr>
          <c:invertIfNegative val="0"/>
          <c:cat>
            <c:strRef>
              <c:f>measures!$B$444:$B$456</c:f>
              <c:strCache>
                <c:ptCount val="13"/>
                <c:pt idx="0">
                  <c:v>2014Q1</c:v>
                </c:pt>
                <c:pt idx="1">
                  <c:v>2014Q2</c:v>
                </c:pt>
                <c:pt idx="2">
                  <c:v>2014Q3</c:v>
                </c:pt>
                <c:pt idx="3">
                  <c:v>2014Q4</c:v>
                </c:pt>
                <c:pt idx="4">
                  <c:v>2015Q1</c:v>
                </c:pt>
                <c:pt idx="5">
                  <c:v>2015Q2</c:v>
                </c:pt>
                <c:pt idx="6">
                  <c:v>2015Q3</c:v>
                </c:pt>
                <c:pt idx="7">
                  <c:v>2015Q4</c:v>
                </c:pt>
                <c:pt idx="8">
                  <c:v>2016Q1</c:v>
                </c:pt>
                <c:pt idx="9">
                  <c:v>2016Q2</c:v>
                </c:pt>
                <c:pt idx="10">
                  <c:v>2016Q3</c:v>
                </c:pt>
                <c:pt idx="11">
                  <c:v>2016Q4</c:v>
                </c:pt>
                <c:pt idx="12">
                  <c:v>2017Q1</c:v>
                </c:pt>
              </c:strCache>
            </c:strRef>
          </c:cat>
          <c:val>
            <c:numRef>
              <c:f>measures!$AI$444:$AI$456</c:f>
              <c:numCache>
                <c:formatCode>General</c:formatCode>
                <c:ptCount val="13"/>
                <c:pt idx="0">
                  <c:v>3191</c:v>
                </c:pt>
                <c:pt idx="1">
                  <c:v>3381</c:v>
                </c:pt>
                <c:pt idx="2">
                  <c:v>3462</c:v>
                </c:pt>
                <c:pt idx="3">
                  <c:v>3610</c:v>
                </c:pt>
                <c:pt idx="4">
                  <c:v>3652</c:v>
                </c:pt>
                <c:pt idx="5">
                  <c:v>3820</c:v>
                </c:pt>
                <c:pt idx="6">
                  <c:v>3870</c:v>
                </c:pt>
                <c:pt idx="7">
                  <c:v>4006</c:v>
                </c:pt>
                <c:pt idx="8">
                  <c:v>4108</c:v>
                </c:pt>
                <c:pt idx="9">
                  <c:v>4227</c:v>
                </c:pt>
                <c:pt idx="10">
                  <c:v>4282</c:v>
                </c:pt>
                <c:pt idx="11">
                  <c:v>4668</c:v>
                </c:pt>
                <c:pt idx="12">
                  <c:v>4872</c:v>
                </c:pt>
              </c:numCache>
            </c:numRef>
          </c:val>
          <c:extLst>
            <c:ext xmlns:c16="http://schemas.microsoft.com/office/drawing/2014/chart" uri="{C3380CC4-5D6E-409C-BE32-E72D297353CC}">
              <c16:uniqueId val="{00000000-BB82-40D8-9B56-52B170D1313E}"/>
            </c:ext>
          </c:extLst>
        </c:ser>
        <c:dLbls>
          <c:showLegendKey val="0"/>
          <c:showVal val="0"/>
          <c:showCatName val="0"/>
          <c:showSerName val="0"/>
          <c:showPercent val="0"/>
          <c:showBubbleSize val="0"/>
        </c:dLbls>
        <c:gapWidth val="150"/>
        <c:axId val="339314880"/>
        <c:axId val="342972736"/>
      </c:barChart>
      <c:catAx>
        <c:axId val="33931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42972736"/>
        <c:crosses val="autoZero"/>
        <c:auto val="1"/>
        <c:lblAlgn val="ctr"/>
        <c:lblOffset val="100"/>
        <c:noMultiLvlLbl val="0"/>
      </c:catAx>
      <c:valAx>
        <c:axId val="342972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Patients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39314880"/>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rot="0" spcFirstLastPara="1" vertOverflow="ellipsis" vert="horz" wrap="square" anchor="ctr" anchorCtr="1"/>
          <a:lstStyle/>
          <a:p>
            <a:pPr>
              <a:defRPr sz="3600" b="0" i="0" u="none" strike="noStrike" kern="1200" spc="0" baseline="0">
                <a:solidFill>
                  <a:schemeClr val="bg1"/>
                </a:solidFill>
                <a:latin typeface="+mn-lt"/>
                <a:ea typeface="+mn-ea"/>
                <a:cs typeface="+mn-cs"/>
              </a:defRPr>
            </a:pPr>
            <a:r>
              <a:rPr lang="en-US" sz="3600" dirty="0"/>
              <a:t>Treatment (Buprenorphine/Naloxone) Prescribers with at least 10 Treatment Patients, 2016-2017 </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11934513448976773"/>
          <c:y val="0.22067763497778287"/>
          <c:w val="0.85859972766562076"/>
          <c:h val="0.59249906568956912"/>
        </c:manualLayout>
      </c:layout>
      <c:barChart>
        <c:barDir val="col"/>
        <c:grouping val="clustered"/>
        <c:varyColors val="0"/>
        <c:ser>
          <c:idx val="0"/>
          <c:order val="0"/>
          <c:tx>
            <c:strRef>
              <c:f>OldReport!$A$47</c:f>
              <c:strCache>
                <c:ptCount val="1"/>
                <c:pt idx="0">
                  <c:v>Treatment (buprenorphine/naloxone) prescribers with at least 10 treatment patients </c:v>
                </c:pt>
              </c:strCache>
            </c:strRef>
          </c:tx>
          <c:spPr>
            <a:solidFill>
              <a:schemeClr val="accent6"/>
            </a:solidFill>
            <a:ln>
              <a:solidFill>
                <a:srgbClr val="00B050"/>
              </a:solidFill>
            </a:ln>
            <a:effectLst/>
          </c:spPr>
          <c:invertIfNegative val="0"/>
          <c:dLbls>
            <c:dLbl>
              <c:idx val="0"/>
              <c:spPr>
                <a:noFill/>
                <a:ln w="12700" cap="flat" cmpd="sng" algn="ctr">
                  <a:noFill/>
                  <a:prstDash val="solid"/>
                  <a:miter lim="800000"/>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6318-431F-A667-4B700CDD8CDF}"/>
                </c:ext>
              </c:extLst>
            </c:dLbl>
            <c:dLbl>
              <c:idx val="1"/>
              <c:spPr>
                <a:noFill/>
                <a:ln w="12700" cap="flat" cmpd="sng" algn="ctr">
                  <a:noFill/>
                  <a:prstDash val="solid"/>
                  <a:miter lim="800000"/>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318-431F-A667-4B700CDD8CDF}"/>
                </c:ext>
              </c:extLst>
            </c:dLbl>
            <c:dLbl>
              <c:idx val="2"/>
              <c:spPr>
                <a:noFill/>
                <a:ln w="12700" cap="flat" cmpd="sng" algn="ctr">
                  <a:noFill/>
                  <a:prstDash val="solid"/>
                  <a:miter lim="800000"/>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6318-431F-A667-4B700CDD8CDF}"/>
                </c:ext>
              </c:extLst>
            </c:dLbl>
            <c:dLbl>
              <c:idx val="3"/>
              <c:spPr>
                <a:noFill/>
                <a:ln w="12700" cap="flat" cmpd="sng" algn="ctr">
                  <a:noFill/>
                  <a:prstDash val="solid"/>
                  <a:miter lim="800000"/>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6318-431F-A667-4B700CDD8CDF}"/>
                </c:ext>
              </c:extLst>
            </c:dLbl>
            <c:dLbl>
              <c:idx val="4"/>
              <c:spPr>
                <a:noFill/>
                <a:ln w="12700" cap="flat" cmpd="sng" algn="ctr">
                  <a:noFill/>
                  <a:prstDash val="solid"/>
                  <a:miter lim="800000"/>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6318-431F-A667-4B700CDD8CDF}"/>
                </c:ext>
              </c:extLst>
            </c:dLbl>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OldReport!$B$2:$G$2</c:f>
              <c:strCache>
                <c:ptCount val="5"/>
                <c:pt idx="0">
                  <c:v>2016Q1</c:v>
                </c:pt>
                <c:pt idx="1">
                  <c:v>2016Q2</c:v>
                </c:pt>
                <c:pt idx="2">
                  <c:v>2016Q3</c:v>
                </c:pt>
                <c:pt idx="3">
                  <c:v>2016Q4*</c:v>
                </c:pt>
                <c:pt idx="4">
                  <c:v>2017Q1</c:v>
                </c:pt>
              </c:strCache>
            </c:strRef>
          </c:cat>
          <c:val>
            <c:numRef>
              <c:f>OldReport!$B$47:$G$47</c:f>
              <c:numCache>
                <c:formatCode>_(* #,##0_);_(* \(#,##0\);_(* "-"??_);_(@_)</c:formatCode>
                <c:ptCount val="5"/>
                <c:pt idx="0">
                  <c:v>99</c:v>
                </c:pt>
                <c:pt idx="1">
                  <c:v>102</c:v>
                </c:pt>
                <c:pt idx="2">
                  <c:v>108</c:v>
                </c:pt>
                <c:pt idx="3">
                  <c:v>110</c:v>
                </c:pt>
                <c:pt idx="4">
                  <c:v>109</c:v>
                </c:pt>
              </c:numCache>
            </c:numRef>
          </c:val>
          <c:extLst>
            <c:ext xmlns:c16="http://schemas.microsoft.com/office/drawing/2014/chart" uri="{C3380CC4-5D6E-409C-BE32-E72D297353CC}">
              <c16:uniqueId val="{00000005-6318-431F-A667-4B700CDD8CDF}"/>
            </c:ext>
          </c:extLst>
        </c:ser>
        <c:dLbls>
          <c:showLegendKey val="0"/>
          <c:showVal val="0"/>
          <c:showCatName val="0"/>
          <c:showSerName val="0"/>
          <c:showPercent val="0"/>
          <c:showBubbleSize val="0"/>
        </c:dLbls>
        <c:gapWidth val="150"/>
        <c:axId val="589845664"/>
        <c:axId val="586475648"/>
      </c:barChart>
      <c:catAx>
        <c:axId val="58984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586475648"/>
        <c:crosses val="autoZero"/>
        <c:auto val="1"/>
        <c:lblAlgn val="ctr"/>
        <c:lblOffset val="100"/>
        <c:noMultiLvlLbl val="0"/>
      </c:catAx>
      <c:valAx>
        <c:axId val="586475648"/>
        <c:scaling>
          <c:orientation val="minMax"/>
          <c:min val="0"/>
        </c:scaling>
        <c:delete val="0"/>
        <c:axPos val="l"/>
        <c:majorGridlines>
          <c:spPr>
            <a:ln w="9525" cap="flat" cmpd="sng" algn="ctr">
              <a:solidFill>
                <a:srgbClr val="5B9BD5"/>
              </a:solidFill>
              <a:round/>
            </a:ln>
            <a:effectLst/>
          </c:spPr>
        </c:majorGridlines>
        <c:title>
          <c:tx>
            <c:rich>
              <a:bodyPr rot="-5400000" spcFirstLastPara="1" vertOverflow="ellipsis" vert="horz" wrap="square" anchor="ctr" anchorCtr="1"/>
              <a:lstStyle/>
              <a:p>
                <a:pPr>
                  <a:defRPr sz="2000" b="0" i="0" u="none" strike="noStrike" kern="1200" baseline="0">
                    <a:solidFill>
                      <a:schemeClr val="bg1"/>
                    </a:solidFill>
                    <a:latin typeface="+mn-lt"/>
                    <a:ea typeface="+mn-ea"/>
                    <a:cs typeface="+mn-cs"/>
                  </a:defRPr>
                </a:pPr>
                <a:r>
                  <a:rPr lang="en-US"/>
                  <a:t>Prescribers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589845664"/>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dirty="0"/>
              <a:t>Drug Overdose Death Rate by County, </a:t>
            </a:r>
          </a:p>
          <a:p>
            <a:pPr>
              <a:defRPr sz="3600"/>
            </a:pPr>
            <a:r>
              <a:rPr lang="en-US" sz="3600" dirty="0"/>
              <a:t>NM 2012-2016</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581961449531463"/>
          <c:y val="0.1879988608922224"/>
          <c:w val="0.87839287072093719"/>
          <c:h val="0.47659732817108896"/>
        </c:manualLayout>
      </c:layout>
      <c:barChart>
        <c:barDir val="col"/>
        <c:grouping val="clustered"/>
        <c:varyColors val="0"/>
        <c:ser>
          <c:idx val="0"/>
          <c:order val="0"/>
          <c:spPr>
            <a:solidFill>
              <a:schemeClr val="accent1"/>
            </a:solidFill>
            <a:ln>
              <a:solidFill>
                <a:schemeClr val="accent1"/>
              </a:solidFill>
            </a:ln>
            <a:effectLst/>
          </c:spPr>
          <c:invertIfNegative val="0"/>
          <c:dPt>
            <c:idx val="33"/>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0-3079-4E38-9B12-09B83C3833B9}"/>
              </c:ext>
            </c:extLst>
          </c:dPt>
          <c:cat>
            <c:strRef>
              <c:f>Sheet1!$B$49:$B$82</c:f>
              <c:strCache>
                <c:ptCount val="34"/>
                <c:pt idx="0">
                  <c:v>Rio Arriba  </c:v>
                </c:pt>
                <c:pt idx="1">
                  <c:v>Catron      </c:v>
                </c:pt>
                <c:pt idx="2">
                  <c:v>San Miguel  </c:v>
                </c:pt>
                <c:pt idx="3">
                  <c:v>Lincoln     </c:v>
                </c:pt>
                <c:pt idx="4">
                  <c:v>Guadalupe   </c:v>
                </c:pt>
                <c:pt idx="5">
                  <c:v>Hidalgo     </c:v>
                </c:pt>
                <c:pt idx="6">
                  <c:v>Colfax      </c:v>
                </c:pt>
                <c:pt idx="7">
                  <c:v>Grant       </c:v>
                </c:pt>
                <c:pt idx="8">
                  <c:v>Sierra      </c:v>
                </c:pt>
                <c:pt idx="9">
                  <c:v>Santa Fe    </c:v>
                </c:pt>
                <c:pt idx="10">
                  <c:v>Taos        </c:v>
                </c:pt>
                <c:pt idx="11">
                  <c:v>Quay        </c:v>
                </c:pt>
                <c:pt idx="12">
                  <c:v>Mora        </c:v>
                </c:pt>
                <c:pt idx="13">
                  <c:v>Bernalillo  </c:v>
                </c:pt>
                <c:pt idx="14">
                  <c:v>Torrance    </c:v>
                </c:pt>
                <c:pt idx="15">
                  <c:v>Valencia    </c:v>
                </c:pt>
                <c:pt idx="16">
                  <c:v>Eddy        </c:v>
                </c:pt>
                <c:pt idx="17">
                  <c:v>Otero       </c:v>
                </c:pt>
                <c:pt idx="18">
                  <c:v>Socorro     </c:v>
                </c:pt>
                <c:pt idx="19">
                  <c:v>Chaves      </c:v>
                </c:pt>
                <c:pt idx="20">
                  <c:v>Sandoval    </c:v>
                </c:pt>
                <c:pt idx="21">
                  <c:v>De Baca     </c:v>
                </c:pt>
                <c:pt idx="22">
                  <c:v>San Juan    </c:v>
                </c:pt>
                <c:pt idx="23">
                  <c:v>Cibola      </c:v>
                </c:pt>
                <c:pt idx="24">
                  <c:v>Dona Ana    </c:v>
                </c:pt>
                <c:pt idx="25">
                  <c:v>Lea         </c:v>
                </c:pt>
                <c:pt idx="26">
                  <c:v>Luna        </c:v>
                </c:pt>
                <c:pt idx="27">
                  <c:v>Roosevelt   </c:v>
                </c:pt>
                <c:pt idx="28">
                  <c:v>Los Alamos  </c:v>
                </c:pt>
                <c:pt idx="29">
                  <c:v>McKinley    </c:v>
                </c:pt>
                <c:pt idx="30">
                  <c:v>Curry       </c:v>
                </c:pt>
                <c:pt idx="31">
                  <c:v>Union       </c:v>
                </c:pt>
                <c:pt idx="32">
                  <c:v>Harding     </c:v>
                </c:pt>
                <c:pt idx="33">
                  <c:v>New Mexico  </c:v>
                </c:pt>
              </c:strCache>
            </c:strRef>
          </c:cat>
          <c:val>
            <c:numRef>
              <c:f>Sheet1!$C$49:$C$82</c:f>
              <c:numCache>
                <c:formatCode>0.0</c:formatCode>
                <c:ptCount val="34"/>
                <c:pt idx="0">
                  <c:v>89.899404340999993</c:v>
                </c:pt>
                <c:pt idx="1">
                  <c:v>54.970926132999999</c:v>
                </c:pt>
                <c:pt idx="2">
                  <c:v>43.386681660999997</c:v>
                </c:pt>
                <c:pt idx="3">
                  <c:v>43.379298771000002</c:v>
                </c:pt>
                <c:pt idx="4">
                  <c:v>40.326785551999997</c:v>
                </c:pt>
                <c:pt idx="5">
                  <c:v>36.832345676000003</c:v>
                </c:pt>
                <c:pt idx="6">
                  <c:v>35.394634445000001</c:v>
                </c:pt>
                <c:pt idx="7">
                  <c:v>34.408507522999997</c:v>
                </c:pt>
                <c:pt idx="8">
                  <c:v>33.611786787</c:v>
                </c:pt>
                <c:pt idx="9">
                  <c:v>32.260894905000001</c:v>
                </c:pt>
                <c:pt idx="10">
                  <c:v>32.062619427999998</c:v>
                </c:pt>
                <c:pt idx="11">
                  <c:v>29.272581288000001</c:v>
                </c:pt>
                <c:pt idx="12">
                  <c:v>27.90624545</c:v>
                </c:pt>
                <c:pt idx="13">
                  <c:v>27.060231220999999</c:v>
                </c:pt>
                <c:pt idx="14">
                  <c:v>25.920409720999999</c:v>
                </c:pt>
                <c:pt idx="15">
                  <c:v>22.242610882000001</c:v>
                </c:pt>
                <c:pt idx="16">
                  <c:v>21.763682370000001</c:v>
                </c:pt>
                <c:pt idx="17">
                  <c:v>20.678398102999999</c:v>
                </c:pt>
                <c:pt idx="18">
                  <c:v>20.424577712000001</c:v>
                </c:pt>
                <c:pt idx="19">
                  <c:v>19.500217697</c:v>
                </c:pt>
                <c:pt idx="20">
                  <c:v>19.023708757000001</c:v>
                </c:pt>
                <c:pt idx="21">
                  <c:v>17.966834966</c:v>
                </c:pt>
                <c:pt idx="22">
                  <c:v>17.507308363</c:v>
                </c:pt>
                <c:pt idx="23">
                  <c:v>17.410806354999998</c:v>
                </c:pt>
                <c:pt idx="24">
                  <c:v>17.276780005999999</c:v>
                </c:pt>
                <c:pt idx="25">
                  <c:v>17.271658778999999</c:v>
                </c:pt>
                <c:pt idx="26">
                  <c:v>16.93766918</c:v>
                </c:pt>
                <c:pt idx="27">
                  <c:v>16.749077248999999</c:v>
                </c:pt>
                <c:pt idx="28">
                  <c:v>16.011077962000002</c:v>
                </c:pt>
                <c:pt idx="29">
                  <c:v>13.596999241000001</c:v>
                </c:pt>
                <c:pt idx="30">
                  <c:v>12.957935371</c:v>
                </c:pt>
                <c:pt idx="31">
                  <c:v>4.4884864057999998</c:v>
                </c:pt>
                <c:pt idx="32">
                  <c:v>0</c:v>
                </c:pt>
                <c:pt idx="33">
                  <c:v>24.550095143</c:v>
                </c:pt>
              </c:numCache>
            </c:numRef>
          </c:val>
          <c:extLst>
            <c:ext xmlns:c16="http://schemas.microsoft.com/office/drawing/2014/chart" uri="{C3380CC4-5D6E-409C-BE32-E72D297353CC}">
              <c16:uniqueId val="{00000000-E5DF-4143-A0FC-F9FF58DF3DBA}"/>
            </c:ext>
          </c:extLst>
        </c:ser>
        <c:dLbls>
          <c:showLegendKey val="0"/>
          <c:showVal val="0"/>
          <c:showCatName val="0"/>
          <c:showSerName val="0"/>
          <c:showPercent val="0"/>
          <c:showBubbleSize val="0"/>
        </c:dLbls>
        <c:gapWidth val="182"/>
        <c:axId val="118297200"/>
        <c:axId val="118527824"/>
      </c:barChart>
      <c:catAx>
        <c:axId val="11829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18527824"/>
        <c:crosses val="autoZero"/>
        <c:auto val="1"/>
        <c:lblAlgn val="ctr"/>
        <c:lblOffset val="100"/>
        <c:tickLblSkip val="1"/>
        <c:noMultiLvlLbl val="0"/>
      </c:catAx>
      <c:valAx>
        <c:axId val="118527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Deaths per 100,000 population</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18297200"/>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3600" dirty="0"/>
              <a:t>Percent of New Opioid Patients With a PMP Check, New Mexico, 2014-2017Q1</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91247350765647"/>
          <c:y val="0.1887143482064742"/>
          <c:w val="0.86832044390173158"/>
          <c:h val="0.49252143482064742"/>
        </c:manualLayout>
      </c:layout>
      <c:lineChart>
        <c:grouping val="standard"/>
        <c:varyColors val="0"/>
        <c:ser>
          <c:idx val="0"/>
          <c:order val="0"/>
          <c:spPr>
            <a:ln w="63500" cap="rnd">
              <a:solidFill>
                <a:schemeClr val="accent1"/>
              </a:solidFill>
              <a:round/>
            </a:ln>
            <a:effectLst/>
          </c:spPr>
          <c:marker>
            <c:symbol val="diamond"/>
            <c:size val="15"/>
            <c:spPr>
              <a:solidFill>
                <a:srgbClr val="FFFF00"/>
              </a:solidFill>
              <a:ln w="9525">
                <a:solidFill>
                  <a:srgbClr val="FFFF00"/>
                </a:solidFill>
              </a:ln>
              <a:effectLst/>
            </c:spPr>
          </c:marker>
          <c:dPt>
            <c:idx val="1"/>
            <c:marker>
              <c:symbol val="diamond"/>
              <c:size val="15"/>
              <c:spPr>
                <a:solidFill>
                  <a:srgbClr val="FFFF00"/>
                </a:solidFill>
                <a:ln w="9525">
                  <a:solidFill>
                    <a:srgbClr val="FFFF00"/>
                  </a:solidFill>
                </a:ln>
                <a:effectLst/>
              </c:spPr>
            </c:marker>
            <c:bubble3D val="0"/>
            <c:spPr>
              <a:ln w="63500" cap="rnd">
                <a:solidFill>
                  <a:srgbClr val="FFFF00"/>
                </a:solidFill>
                <a:round/>
              </a:ln>
              <a:effectLst/>
            </c:spPr>
            <c:extLst>
              <c:ext xmlns:c16="http://schemas.microsoft.com/office/drawing/2014/chart" uri="{C3380CC4-5D6E-409C-BE32-E72D297353CC}">
                <c16:uniqueId val="{00000001-6974-4961-917E-8D6B204F6778}"/>
              </c:ext>
            </c:extLst>
          </c:dPt>
          <c:dPt>
            <c:idx val="2"/>
            <c:marker>
              <c:symbol val="diamond"/>
              <c:size val="15"/>
              <c:spPr>
                <a:solidFill>
                  <a:srgbClr val="FFFF00"/>
                </a:solidFill>
                <a:ln w="9525">
                  <a:solidFill>
                    <a:srgbClr val="FFFF00"/>
                  </a:solidFill>
                </a:ln>
                <a:effectLst/>
              </c:spPr>
            </c:marker>
            <c:bubble3D val="0"/>
            <c:spPr>
              <a:ln w="63500" cap="rnd">
                <a:solidFill>
                  <a:srgbClr val="FFFF00"/>
                </a:solidFill>
                <a:round/>
              </a:ln>
              <a:effectLst/>
            </c:spPr>
            <c:extLst>
              <c:ext xmlns:c16="http://schemas.microsoft.com/office/drawing/2014/chart" uri="{C3380CC4-5D6E-409C-BE32-E72D297353CC}">
                <c16:uniqueId val="{00000003-6974-4961-917E-8D6B204F6778}"/>
              </c:ext>
            </c:extLst>
          </c:dPt>
          <c:dPt>
            <c:idx val="3"/>
            <c:marker>
              <c:symbol val="diamond"/>
              <c:size val="15"/>
              <c:spPr>
                <a:solidFill>
                  <a:srgbClr val="FFFF00"/>
                </a:solidFill>
                <a:ln w="9525">
                  <a:solidFill>
                    <a:srgbClr val="FFFF00"/>
                  </a:solidFill>
                </a:ln>
                <a:effectLst/>
              </c:spPr>
            </c:marker>
            <c:bubble3D val="0"/>
            <c:spPr>
              <a:ln w="63500" cap="rnd">
                <a:solidFill>
                  <a:srgbClr val="FFFF00"/>
                </a:solidFill>
                <a:round/>
              </a:ln>
              <a:effectLst/>
            </c:spPr>
            <c:extLst>
              <c:ext xmlns:c16="http://schemas.microsoft.com/office/drawing/2014/chart" uri="{C3380CC4-5D6E-409C-BE32-E72D297353CC}">
                <c16:uniqueId val="{00000005-6974-4961-917E-8D6B204F6778}"/>
              </c:ext>
            </c:extLst>
          </c:dPt>
          <c:dPt>
            <c:idx val="4"/>
            <c:marker>
              <c:symbol val="diamond"/>
              <c:size val="15"/>
              <c:spPr>
                <a:solidFill>
                  <a:srgbClr val="FFFF00"/>
                </a:solidFill>
                <a:ln w="9525">
                  <a:solidFill>
                    <a:srgbClr val="FFFF00"/>
                  </a:solidFill>
                </a:ln>
                <a:effectLst/>
              </c:spPr>
            </c:marker>
            <c:bubble3D val="0"/>
            <c:spPr>
              <a:ln w="63500" cap="rnd">
                <a:solidFill>
                  <a:srgbClr val="FFFF00"/>
                </a:solidFill>
                <a:round/>
              </a:ln>
              <a:effectLst/>
            </c:spPr>
            <c:extLst>
              <c:ext xmlns:c16="http://schemas.microsoft.com/office/drawing/2014/chart" uri="{C3380CC4-5D6E-409C-BE32-E72D297353CC}">
                <c16:uniqueId val="{00000007-6974-4961-917E-8D6B204F6778}"/>
              </c:ext>
            </c:extLst>
          </c:dPt>
          <c:dPt>
            <c:idx val="5"/>
            <c:marker>
              <c:symbol val="diamond"/>
              <c:size val="15"/>
              <c:spPr>
                <a:solidFill>
                  <a:srgbClr val="FFFF00"/>
                </a:solidFill>
                <a:ln w="9525">
                  <a:solidFill>
                    <a:srgbClr val="FFFF00"/>
                  </a:solidFill>
                </a:ln>
                <a:effectLst/>
              </c:spPr>
            </c:marker>
            <c:bubble3D val="0"/>
            <c:spPr>
              <a:ln w="63500" cap="rnd">
                <a:solidFill>
                  <a:srgbClr val="FFFF00"/>
                </a:solidFill>
                <a:round/>
              </a:ln>
              <a:effectLst/>
            </c:spPr>
            <c:extLst>
              <c:ext xmlns:c16="http://schemas.microsoft.com/office/drawing/2014/chart" uri="{C3380CC4-5D6E-409C-BE32-E72D297353CC}">
                <c16:uniqueId val="{00000009-6974-4961-917E-8D6B204F6778}"/>
              </c:ext>
            </c:extLst>
          </c:dPt>
          <c:dPt>
            <c:idx val="6"/>
            <c:marker>
              <c:symbol val="diamond"/>
              <c:size val="15"/>
              <c:spPr>
                <a:solidFill>
                  <a:srgbClr val="FFFF00"/>
                </a:solidFill>
                <a:ln w="9525">
                  <a:solidFill>
                    <a:srgbClr val="FFFF00"/>
                  </a:solidFill>
                </a:ln>
                <a:effectLst/>
              </c:spPr>
            </c:marker>
            <c:bubble3D val="0"/>
            <c:spPr>
              <a:ln w="63500" cap="rnd">
                <a:solidFill>
                  <a:srgbClr val="FFFF00"/>
                </a:solidFill>
                <a:round/>
              </a:ln>
              <a:effectLst/>
            </c:spPr>
            <c:extLst>
              <c:ext xmlns:c16="http://schemas.microsoft.com/office/drawing/2014/chart" uri="{C3380CC4-5D6E-409C-BE32-E72D297353CC}">
                <c16:uniqueId val="{0000000B-6974-4961-917E-8D6B204F6778}"/>
              </c:ext>
            </c:extLst>
          </c:dPt>
          <c:dPt>
            <c:idx val="7"/>
            <c:marker>
              <c:symbol val="diamond"/>
              <c:size val="15"/>
              <c:spPr>
                <a:solidFill>
                  <a:srgbClr val="FFFF00"/>
                </a:solidFill>
                <a:ln w="9525">
                  <a:solidFill>
                    <a:srgbClr val="FFFF00"/>
                  </a:solidFill>
                </a:ln>
                <a:effectLst/>
              </c:spPr>
            </c:marker>
            <c:bubble3D val="0"/>
            <c:spPr>
              <a:ln w="63500" cap="rnd">
                <a:solidFill>
                  <a:srgbClr val="FFFF00"/>
                </a:solidFill>
                <a:round/>
              </a:ln>
              <a:effectLst/>
            </c:spPr>
            <c:extLst>
              <c:ext xmlns:c16="http://schemas.microsoft.com/office/drawing/2014/chart" uri="{C3380CC4-5D6E-409C-BE32-E72D297353CC}">
                <c16:uniqueId val="{0000000D-6974-4961-917E-8D6B204F6778}"/>
              </c:ext>
            </c:extLst>
          </c:dPt>
          <c:dPt>
            <c:idx val="8"/>
            <c:marker>
              <c:symbol val="diamond"/>
              <c:size val="15"/>
              <c:spPr>
                <a:solidFill>
                  <a:srgbClr val="FFFF00"/>
                </a:solidFill>
                <a:ln w="9525">
                  <a:solidFill>
                    <a:srgbClr val="FFFF00"/>
                  </a:solidFill>
                </a:ln>
                <a:effectLst/>
              </c:spPr>
            </c:marker>
            <c:bubble3D val="0"/>
            <c:spPr>
              <a:ln w="63500" cap="rnd">
                <a:solidFill>
                  <a:srgbClr val="FFFF00"/>
                </a:solidFill>
                <a:round/>
              </a:ln>
              <a:effectLst/>
            </c:spPr>
            <c:extLst>
              <c:ext xmlns:c16="http://schemas.microsoft.com/office/drawing/2014/chart" uri="{C3380CC4-5D6E-409C-BE32-E72D297353CC}">
                <c16:uniqueId val="{0000000F-6974-4961-917E-8D6B204F6778}"/>
              </c:ext>
            </c:extLst>
          </c:dPt>
          <c:dPt>
            <c:idx val="9"/>
            <c:marker>
              <c:symbol val="diamond"/>
              <c:size val="15"/>
              <c:spPr>
                <a:solidFill>
                  <a:srgbClr val="FFFF00"/>
                </a:solidFill>
                <a:ln w="9525">
                  <a:solidFill>
                    <a:srgbClr val="FFFF00"/>
                  </a:solidFill>
                </a:ln>
                <a:effectLst/>
              </c:spPr>
            </c:marker>
            <c:bubble3D val="0"/>
            <c:spPr>
              <a:ln w="63500" cap="rnd">
                <a:solidFill>
                  <a:srgbClr val="FFFF00"/>
                </a:solidFill>
                <a:round/>
              </a:ln>
              <a:effectLst/>
            </c:spPr>
            <c:extLst>
              <c:ext xmlns:c16="http://schemas.microsoft.com/office/drawing/2014/chart" uri="{C3380CC4-5D6E-409C-BE32-E72D297353CC}">
                <c16:uniqueId val="{00000011-6974-4961-917E-8D6B204F6778}"/>
              </c:ext>
            </c:extLst>
          </c:dPt>
          <c:dPt>
            <c:idx val="10"/>
            <c:marker>
              <c:symbol val="diamond"/>
              <c:size val="15"/>
              <c:spPr>
                <a:solidFill>
                  <a:srgbClr val="FFFF00"/>
                </a:solidFill>
                <a:ln w="9525">
                  <a:solidFill>
                    <a:srgbClr val="FFFF00"/>
                  </a:solidFill>
                </a:ln>
                <a:effectLst/>
              </c:spPr>
            </c:marker>
            <c:bubble3D val="0"/>
            <c:spPr>
              <a:ln w="63500" cap="rnd">
                <a:solidFill>
                  <a:srgbClr val="FFFF00"/>
                </a:solidFill>
                <a:round/>
              </a:ln>
              <a:effectLst/>
            </c:spPr>
            <c:extLst>
              <c:ext xmlns:c16="http://schemas.microsoft.com/office/drawing/2014/chart" uri="{C3380CC4-5D6E-409C-BE32-E72D297353CC}">
                <c16:uniqueId val="{00000013-6974-4961-917E-8D6B204F6778}"/>
              </c:ext>
            </c:extLst>
          </c:dPt>
          <c:dPt>
            <c:idx val="11"/>
            <c:marker>
              <c:symbol val="diamond"/>
              <c:size val="9"/>
              <c:spPr>
                <a:solidFill>
                  <a:srgbClr val="FFFF00"/>
                </a:solidFill>
                <a:ln w="9525">
                  <a:solidFill>
                    <a:srgbClr val="FFFF00"/>
                  </a:solidFill>
                </a:ln>
                <a:effectLst/>
              </c:spPr>
            </c:marker>
            <c:bubble3D val="0"/>
            <c:spPr>
              <a:ln w="63500" cap="rnd">
                <a:noFill/>
                <a:round/>
              </a:ln>
              <a:effectLst/>
            </c:spPr>
            <c:extLst>
              <c:ext xmlns:c16="http://schemas.microsoft.com/office/drawing/2014/chart" uri="{C3380CC4-5D6E-409C-BE32-E72D297353CC}">
                <c16:uniqueId val="{00000015-6974-4961-917E-8D6B204F6778}"/>
              </c:ext>
            </c:extLst>
          </c:dPt>
          <c:dPt>
            <c:idx val="12"/>
            <c:marker>
              <c:symbol val="diamond"/>
              <c:size val="15"/>
              <c:spPr>
                <a:solidFill>
                  <a:srgbClr val="FFFF00"/>
                </a:solidFill>
                <a:ln w="9525">
                  <a:solidFill>
                    <a:srgbClr val="FFFF00"/>
                  </a:solidFill>
                </a:ln>
                <a:effectLst/>
              </c:spPr>
            </c:marker>
            <c:bubble3D val="0"/>
            <c:spPr>
              <a:ln w="63500" cap="rnd">
                <a:noFill/>
                <a:round/>
              </a:ln>
              <a:effectLst/>
            </c:spPr>
            <c:extLst>
              <c:ext xmlns:c16="http://schemas.microsoft.com/office/drawing/2014/chart" uri="{C3380CC4-5D6E-409C-BE32-E72D297353CC}">
                <c16:uniqueId val="{00000017-6974-4961-917E-8D6B204F6778}"/>
              </c:ext>
            </c:extLst>
          </c:dPt>
          <c:cat>
            <c:strRef>
              <c:f>Sheet1!$B$5:$B$17</c:f>
              <c:strCache>
                <c:ptCount val="13"/>
                <c:pt idx="0">
                  <c:v>2014Q1</c:v>
                </c:pt>
                <c:pt idx="1">
                  <c:v>2014Q2</c:v>
                </c:pt>
                <c:pt idx="2">
                  <c:v>2014Q3</c:v>
                </c:pt>
                <c:pt idx="3">
                  <c:v>2014Q4</c:v>
                </c:pt>
                <c:pt idx="4">
                  <c:v>2015Q1</c:v>
                </c:pt>
                <c:pt idx="5">
                  <c:v>2015Q2</c:v>
                </c:pt>
                <c:pt idx="6">
                  <c:v>2015Q3</c:v>
                </c:pt>
                <c:pt idx="7">
                  <c:v>2015Q4</c:v>
                </c:pt>
                <c:pt idx="8">
                  <c:v>2016Q1</c:v>
                </c:pt>
                <c:pt idx="9">
                  <c:v>2016Q2</c:v>
                </c:pt>
                <c:pt idx="10">
                  <c:v>2016Q3</c:v>
                </c:pt>
                <c:pt idx="11">
                  <c:v>2016Q4*</c:v>
                </c:pt>
                <c:pt idx="12">
                  <c:v>2017Q1</c:v>
                </c:pt>
              </c:strCache>
            </c:strRef>
          </c:cat>
          <c:val>
            <c:numRef>
              <c:f>Sheet1!$E$5:$E$17</c:f>
              <c:numCache>
                <c:formatCode>0.0%</c:formatCode>
                <c:ptCount val="13"/>
                <c:pt idx="0">
                  <c:v>7.0200201641941518E-2</c:v>
                </c:pt>
                <c:pt idx="1">
                  <c:v>8.8110975112199105E-2</c:v>
                </c:pt>
                <c:pt idx="2">
                  <c:v>9.1390465474161464E-2</c:v>
                </c:pt>
                <c:pt idx="3">
                  <c:v>9.1273562029163563E-2</c:v>
                </c:pt>
                <c:pt idx="4">
                  <c:v>9.2523569392677044E-2</c:v>
                </c:pt>
                <c:pt idx="5">
                  <c:v>0.10916071515723373</c:v>
                </c:pt>
                <c:pt idx="6">
                  <c:v>0.11130677992437976</c:v>
                </c:pt>
                <c:pt idx="7">
                  <c:v>0.10782894736842105</c:v>
                </c:pt>
                <c:pt idx="8">
                  <c:v>0.10089097339222561</c:v>
                </c:pt>
                <c:pt idx="9">
                  <c:v>0.11943737787117945</c:v>
                </c:pt>
                <c:pt idx="10">
                  <c:v>0.13307535408604815</c:v>
                </c:pt>
                <c:pt idx="11">
                  <c:v>8.7209302325581398E-2</c:v>
                </c:pt>
                <c:pt idx="12">
                  <c:v>0.14571511837210499</c:v>
                </c:pt>
              </c:numCache>
            </c:numRef>
          </c:val>
          <c:smooth val="0"/>
          <c:extLst>
            <c:ext xmlns:c16="http://schemas.microsoft.com/office/drawing/2014/chart" uri="{C3380CC4-5D6E-409C-BE32-E72D297353CC}">
              <c16:uniqueId val="{00000018-6974-4961-917E-8D6B204F6778}"/>
            </c:ext>
          </c:extLst>
        </c:ser>
        <c:dLbls>
          <c:showLegendKey val="0"/>
          <c:showVal val="0"/>
          <c:showCatName val="0"/>
          <c:showSerName val="0"/>
          <c:showPercent val="0"/>
          <c:showBubbleSize val="0"/>
        </c:dLbls>
        <c:marker val="1"/>
        <c:smooth val="0"/>
        <c:axId val="451263552"/>
        <c:axId val="451221376"/>
      </c:lineChart>
      <c:catAx>
        <c:axId val="45126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51221376"/>
        <c:crosses val="autoZero"/>
        <c:auto val="1"/>
        <c:lblAlgn val="ctr"/>
        <c:lblOffset val="100"/>
        <c:noMultiLvlLbl val="0"/>
      </c:catAx>
      <c:valAx>
        <c:axId val="451221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Percent of patients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51263552"/>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dirty="0"/>
              <a:t>Percent of Chronic Opioid Patients with a PMP Check by a Practitioner in the Past 3 Months, NM, 2014-2017Q1</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4456036745406818E-2"/>
          <c:y val="0.27902777777777776"/>
          <c:w val="0.88498840769903764"/>
          <c:h val="0.44141477107028287"/>
        </c:manualLayout>
      </c:layout>
      <c:lineChart>
        <c:grouping val="standard"/>
        <c:varyColors val="0"/>
        <c:ser>
          <c:idx val="0"/>
          <c:order val="0"/>
          <c:spPr>
            <a:ln w="63500" cap="rnd">
              <a:solidFill>
                <a:srgbClr val="FFC000"/>
              </a:solidFill>
              <a:round/>
            </a:ln>
            <a:effectLst/>
          </c:spPr>
          <c:marker>
            <c:symbol val="square"/>
            <c:size val="15"/>
            <c:spPr>
              <a:solidFill>
                <a:srgbClr val="FFC000"/>
              </a:solidFill>
              <a:ln w="9525">
                <a:solidFill>
                  <a:srgbClr val="FFC000"/>
                </a:solidFill>
              </a:ln>
              <a:effectLst/>
            </c:spPr>
          </c:marker>
          <c:dPt>
            <c:idx val="11"/>
            <c:marker>
              <c:symbol val="square"/>
              <c:size val="8"/>
              <c:spPr>
                <a:solidFill>
                  <a:srgbClr val="FFC000"/>
                </a:solidFill>
                <a:ln w="9525">
                  <a:solidFill>
                    <a:srgbClr val="FFC000"/>
                  </a:solidFill>
                </a:ln>
                <a:effectLst/>
              </c:spPr>
            </c:marker>
            <c:bubble3D val="0"/>
            <c:spPr>
              <a:ln w="63500" cap="rnd">
                <a:noFill/>
                <a:round/>
              </a:ln>
              <a:effectLst/>
            </c:spPr>
            <c:extLst>
              <c:ext xmlns:c16="http://schemas.microsoft.com/office/drawing/2014/chart" uri="{C3380CC4-5D6E-409C-BE32-E72D297353CC}">
                <c16:uniqueId val="{00000001-6BCC-4149-A091-4853D5AC8A48}"/>
              </c:ext>
            </c:extLst>
          </c:dPt>
          <c:dPt>
            <c:idx val="12"/>
            <c:marker>
              <c:symbol val="square"/>
              <c:size val="15"/>
              <c:spPr>
                <a:solidFill>
                  <a:srgbClr val="FFC000"/>
                </a:solidFill>
                <a:ln w="9525">
                  <a:solidFill>
                    <a:srgbClr val="FFC000"/>
                  </a:solidFill>
                </a:ln>
                <a:effectLst/>
              </c:spPr>
            </c:marker>
            <c:bubble3D val="0"/>
            <c:spPr>
              <a:ln w="63500" cap="rnd">
                <a:noFill/>
                <a:round/>
              </a:ln>
              <a:effectLst/>
            </c:spPr>
            <c:extLst>
              <c:ext xmlns:c16="http://schemas.microsoft.com/office/drawing/2014/chart" uri="{C3380CC4-5D6E-409C-BE32-E72D297353CC}">
                <c16:uniqueId val="{00000003-6BCC-4149-A091-4853D5AC8A48}"/>
              </c:ext>
            </c:extLst>
          </c:dPt>
          <c:cat>
            <c:strRef>
              <c:f>measures!$B$444:$B$456</c:f>
              <c:strCache>
                <c:ptCount val="13"/>
                <c:pt idx="0">
                  <c:v>2014Q1</c:v>
                </c:pt>
                <c:pt idx="1">
                  <c:v>2014Q2</c:v>
                </c:pt>
                <c:pt idx="2">
                  <c:v>2014Q3</c:v>
                </c:pt>
                <c:pt idx="3">
                  <c:v>2014Q4</c:v>
                </c:pt>
                <c:pt idx="4">
                  <c:v>2015Q1</c:v>
                </c:pt>
                <c:pt idx="5">
                  <c:v>2015Q2</c:v>
                </c:pt>
                <c:pt idx="6">
                  <c:v>2015Q3</c:v>
                </c:pt>
                <c:pt idx="7">
                  <c:v>2015Q4</c:v>
                </c:pt>
                <c:pt idx="8">
                  <c:v>2016Q1</c:v>
                </c:pt>
                <c:pt idx="9">
                  <c:v>2016Q2</c:v>
                </c:pt>
                <c:pt idx="10">
                  <c:v>2016Q3</c:v>
                </c:pt>
                <c:pt idx="11">
                  <c:v>2016Q4</c:v>
                </c:pt>
                <c:pt idx="12">
                  <c:v>2017Q1</c:v>
                </c:pt>
              </c:strCache>
            </c:strRef>
          </c:cat>
          <c:val>
            <c:numRef>
              <c:f>measures!$AW$444:$AW$456</c:f>
              <c:numCache>
                <c:formatCode>0%</c:formatCode>
                <c:ptCount val="13"/>
                <c:pt idx="0">
                  <c:v>0.28164254799999999</c:v>
                </c:pt>
                <c:pt idx="1">
                  <c:v>0.31484878799999999</c:v>
                </c:pt>
                <c:pt idx="2">
                  <c:v>0.31975023499999999</c:v>
                </c:pt>
                <c:pt idx="3">
                  <c:v>0.34956399300000002</c:v>
                </c:pt>
                <c:pt idx="4">
                  <c:v>0.37845298900000002</c:v>
                </c:pt>
                <c:pt idx="5">
                  <c:v>0.38884352300000002</c:v>
                </c:pt>
                <c:pt idx="6">
                  <c:v>0.39118650199999999</c:v>
                </c:pt>
                <c:pt idx="7">
                  <c:v>0.40616191499999998</c:v>
                </c:pt>
                <c:pt idx="8">
                  <c:v>0.41917510699999999</c:v>
                </c:pt>
                <c:pt idx="9">
                  <c:v>0.47271619100000001</c:v>
                </c:pt>
                <c:pt idx="10">
                  <c:v>0.47613306300000002</c:v>
                </c:pt>
                <c:pt idx="11">
                  <c:v>0.33012729299999999</c:v>
                </c:pt>
                <c:pt idx="12">
                  <c:v>0.50158862000000004</c:v>
                </c:pt>
              </c:numCache>
            </c:numRef>
          </c:val>
          <c:smooth val="0"/>
          <c:extLst>
            <c:ext xmlns:c16="http://schemas.microsoft.com/office/drawing/2014/chart" uri="{C3380CC4-5D6E-409C-BE32-E72D297353CC}">
              <c16:uniqueId val="{00000004-6BCC-4149-A091-4853D5AC8A48}"/>
            </c:ext>
          </c:extLst>
        </c:ser>
        <c:dLbls>
          <c:showLegendKey val="0"/>
          <c:showVal val="0"/>
          <c:showCatName val="0"/>
          <c:showSerName val="0"/>
          <c:showPercent val="0"/>
          <c:showBubbleSize val="0"/>
        </c:dLbls>
        <c:marker val="1"/>
        <c:smooth val="0"/>
        <c:axId val="419621264"/>
        <c:axId val="406857680"/>
      </c:lineChart>
      <c:catAx>
        <c:axId val="41962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06857680"/>
        <c:crosses val="autoZero"/>
        <c:auto val="1"/>
        <c:lblAlgn val="ctr"/>
        <c:lblOffset val="100"/>
        <c:noMultiLvlLbl val="0"/>
      </c:catAx>
      <c:valAx>
        <c:axId val="406857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19621264"/>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Sheet1!$C$18:$C$21</c:f>
              <c:strCache>
                <c:ptCount val="4"/>
                <c:pt idx="0">
                  <c:v>One prescription</c:v>
                </c:pt>
                <c:pt idx="1">
                  <c:v>&lt; 90 days</c:v>
                </c:pt>
                <c:pt idx="2">
                  <c:v>90-330 days</c:v>
                </c:pt>
                <c:pt idx="3">
                  <c:v>Full time</c:v>
                </c:pt>
              </c:strCache>
            </c:strRef>
          </c:cat>
          <c:val>
            <c:numRef>
              <c:f>Sheet1!$E$18:$E$21</c:f>
              <c:numCache>
                <c:formatCode>0%</c:formatCode>
                <c:ptCount val="4"/>
                <c:pt idx="0">
                  <c:v>0.90390000000000004</c:v>
                </c:pt>
                <c:pt idx="1">
                  <c:v>0.76060000000000005</c:v>
                </c:pt>
                <c:pt idx="2">
                  <c:v>0.40300000000000002</c:v>
                </c:pt>
                <c:pt idx="3">
                  <c:v>0.23680000000000001</c:v>
                </c:pt>
              </c:numCache>
            </c:numRef>
          </c:val>
          <c:extLst>
            <c:ext xmlns:c16="http://schemas.microsoft.com/office/drawing/2014/chart" uri="{C3380CC4-5D6E-409C-BE32-E72D297353CC}">
              <c16:uniqueId val="{00000000-5885-431B-A3EF-743EBEF9D21C}"/>
            </c:ext>
          </c:extLst>
        </c:ser>
        <c:dLbls>
          <c:showLegendKey val="0"/>
          <c:showVal val="0"/>
          <c:showCatName val="0"/>
          <c:showSerName val="0"/>
          <c:showPercent val="0"/>
          <c:showBubbleSize val="0"/>
        </c:dLbls>
        <c:gapWidth val="219"/>
        <c:overlap val="-27"/>
        <c:axId val="133626896"/>
        <c:axId val="133627312"/>
      </c:barChart>
      <c:catAx>
        <c:axId val="133626896"/>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1-year opioid use category</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33627312"/>
        <c:crosses val="autoZero"/>
        <c:auto val="1"/>
        <c:lblAlgn val="ctr"/>
        <c:lblOffset val="100"/>
        <c:noMultiLvlLbl val="0"/>
      </c:catAx>
      <c:valAx>
        <c:axId val="133627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Percent without PMP requests</a:t>
                </a:r>
              </a:p>
            </c:rich>
          </c:tx>
          <c:layout>
            <c:manualLayout>
              <c:xMode val="edge"/>
              <c:yMode val="edge"/>
              <c:x val="1.1748449922020619E-2"/>
              <c:y val="6.9076919615739377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3362689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dirty="0"/>
              <a:t>Drug Overdose Death Rate by Age Group, </a:t>
            </a:r>
          </a:p>
          <a:p>
            <a:pPr>
              <a:defRPr sz="3600"/>
            </a:pPr>
            <a:r>
              <a:rPr lang="en-US" sz="3600" dirty="0"/>
              <a:t>New Mexico, 2012-2016</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44420384951881"/>
          <c:y val="0.25083333333333335"/>
          <c:w val="0.84080730533683301"/>
          <c:h val="0.52602653834937296"/>
        </c:manualLayout>
      </c:layout>
      <c:barChart>
        <c:barDir val="col"/>
        <c:grouping val="clustered"/>
        <c:varyColors val="0"/>
        <c:ser>
          <c:idx val="0"/>
          <c:order val="0"/>
          <c:spPr>
            <a:solidFill>
              <a:srgbClr val="FFC000"/>
            </a:solidFill>
            <a:ln>
              <a:noFill/>
            </a:ln>
            <a:effectLst/>
          </c:spPr>
          <c:invertIfNegative val="0"/>
          <c:cat>
            <c:strRef>
              <c:f>Sheet1!$B$16:$B$25</c:f>
              <c:strCache>
                <c:ptCount val="10"/>
                <c:pt idx="0">
                  <c:v> 0-4           </c:v>
                </c:pt>
                <c:pt idx="1">
                  <c:v> 5-14          </c:v>
                </c:pt>
                <c:pt idx="2">
                  <c:v> 15-24         </c:v>
                </c:pt>
                <c:pt idx="3">
                  <c:v> 25-34         </c:v>
                </c:pt>
                <c:pt idx="4">
                  <c:v> 35-44         </c:v>
                </c:pt>
                <c:pt idx="5">
                  <c:v> 45-54         </c:v>
                </c:pt>
                <c:pt idx="6">
                  <c:v> 55-64         </c:v>
                </c:pt>
                <c:pt idx="7">
                  <c:v> 65-74         </c:v>
                </c:pt>
                <c:pt idx="8">
                  <c:v> 75-84         </c:v>
                </c:pt>
                <c:pt idx="9">
                  <c:v> 85+           </c:v>
                </c:pt>
              </c:strCache>
            </c:strRef>
          </c:cat>
          <c:val>
            <c:numRef>
              <c:f>Sheet1!$C$16:$C$25</c:f>
              <c:numCache>
                <c:formatCode>0.0</c:formatCode>
                <c:ptCount val="10"/>
                <c:pt idx="0">
                  <c:v>0.72955084039999996</c:v>
                </c:pt>
                <c:pt idx="1">
                  <c:v>0.1412675038</c:v>
                </c:pt>
                <c:pt idx="2">
                  <c:v>13.456950750000001</c:v>
                </c:pt>
                <c:pt idx="3">
                  <c:v>35.995661222000003</c:v>
                </c:pt>
                <c:pt idx="4">
                  <c:v>48.133016318999999</c:v>
                </c:pt>
                <c:pt idx="5">
                  <c:v>46.235473167999999</c:v>
                </c:pt>
                <c:pt idx="6">
                  <c:v>31.509389872</c:v>
                </c:pt>
                <c:pt idx="7">
                  <c:v>9.5715465381999998</c:v>
                </c:pt>
                <c:pt idx="8">
                  <c:v>4.8273756806000003</c:v>
                </c:pt>
                <c:pt idx="9">
                  <c:v>4.8032473939999996</c:v>
                </c:pt>
              </c:numCache>
            </c:numRef>
          </c:val>
          <c:extLst>
            <c:ext xmlns:c16="http://schemas.microsoft.com/office/drawing/2014/chart" uri="{C3380CC4-5D6E-409C-BE32-E72D297353CC}">
              <c16:uniqueId val="{00000000-D96D-4F4A-A7E6-28650E606FDF}"/>
            </c:ext>
          </c:extLst>
        </c:ser>
        <c:dLbls>
          <c:showLegendKey val="0"/>
          <c:showVal val="0"/>
          <c:showCatName val="0"/>
          <c:showSerName val="0"/>
          <c:showPercent val="0"/>
          <c:showBubbleSize val="0"/>
        </c:dLbls>
        <c:gapWidth val="219"/>
        <c:overlap val="-27"/>
        <c:axId val="383602256"/>
        <c:axId val="415187200"/>
      </c:barChart>
      <c:catAx>
        <c:axId val="38360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15187200"/>
        <c:crosses val="autoZero"/>
        <c:auto val="1"/>
        <c:lblAlgn val="ctr"/>
        <c:lblOffset val="100"/>
        <c:noMultiLvlLbl val="0"/>
      </c:catAx>
      <c:valAx>
        <c:axId val="415187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Deaths per 100,000 population</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8360225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a:t>Drug Overdose Death Rate by Sex, </a:t>
            </a:r>
          </a:p>
          <a:p>
            <a:pPr>
              <a:defRPr sz="3600"/>
            </a:pPr>
            <a:r>
              <a:rPr lang="en-US" sz="3600"/>
              <a:t>NM, 2012-2016</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4456036745406799E-2"/>
          <c:y val="0.17861111111111108"/>
          <c:w val="0.87498843503937007"/>
          <c:h val="0.57938247302420531"/>
        </c:manualLayout>
      </c:layout>
      <c:barChart>
        <c:barDir val="col"/>
        <c:grouping val="clustered"/>
        <c:varyColors val="0"/>
        <c:ser>
          <c:idx val="0"/>
          <c:order val="0"/>
          <c:tx>
            <c:strRef>
              <c:f>Sheet1!$B$9</c:f>
              <c:strCache>
                <c:ptCount val="1"/>
                <c:pt idx="0">
                  <c:v>Male      </c:v>
                </c:pt>
              </c:strCache>
            </c:strRef>
          </c:tx>
          <c:spPr>
            <a:solidFill>
              <a:schemeClr val="accent1"/>
            </a:solidFill>
            <a:ln>
              <a:noFill/>
            </a:ln>
            <a:effectLst/>
          </c:spPr>
          <c:invertIfNegative val="0"/>
          <c:cat>
            <c:numRef>
              <c:f>Sheet1!$C$5:$G$5</c:f>
              <c:numCache>
                <c:formatCode>General</c:formatCode>
                <c:ptCount val="5"/>
                <c:pt idx="0">
                  <c:v>2012</c:v>
                </c:pt>
                <c:pt idx="1">
                  <c:v>2013</c:v>
                </c:pt>
                <c:pt idx="2">
                  <c:v>2014</c:v>
                </c:pt>
                <c:pt idx="3">
                  <c:v>2015</c:v>
                </c:pt>
                <c:pt idx="4">
                  <c:v>2016</c:v>
                </c:pt>
              </c:numCache>
            </c:numRef>
          </c:cat>
          <c:val>
            <c:numRef>
              <c:f>Sheet1!$C$9:$G$9</c:f>
              <c:numCache>
                <c:formatCode>0.0</c:formatCode>
                <c:ptCount val="5"/>
                <c:pt idx="0">
                  <c:v>29.345115644</c:v>
                </c:pt>
                <c:pt idx="1">
                  <c:v>27.600198437</c:v>
                </c:pt>
                <c:pt idx="2">
                  <c:v>33.725413842999998</c:v>
                </c:pt>
                <c:pt idx="3">
                  <c:v>30.731515476999999</c:v>
                </c:pt>
                <c:pt idx="4">
                  <c:v>31.026049825000001</c:v>
                </c:pt>
              </c:numCache>
            </c:numRef>
          </c:val>
          <c:extLst>
            <c:ext xmlns:c16="http://schemas.microsoft.com/office/drawing/2014/chart" uri="{C3380CC4-5D6E-409C-BE32-E72D297353CC}">
              <c16:uniqueId val="{00000000-AA53-49E2-A6D5-57947F8A1539}"/>
            </c:ext>
          </c:extLst>
        </c:ser>
        <c:ser>
          <c:idx val="1"/>
          <c:order val="1"/>
          <c:tx>
            <c:strRef>
              <c:f>Sheet1!$B$10</c:f>
              <c:strCache>
                <c:ptCount val="1"/>
                <c:pt idx="0">
                  <c:v>Female    </c:v>
                </c:pt>
              </c:strCache>
            </c:strRef>
          </c:tx>
          <c:spPr>
            <a:solidFill>
              <a:schemeClr val="accent2"/>
            </a:solidFill>
            <a:ln>
              <a:noFill/>
            </a:ln>
            <a:effectLst/>
          </c:spPr>
          <c:invertIfNegative val="0"/>
          <c:cat>
            <c:numRef>
              <c:f>Sheet1!$C$5:$G$5</c:f>
              <c:numCache>
                <c:formatCode>General</c:formatCode>
                <c:ptCount val="5"/>
                <c:pt idx="0">
                  <c:v>2012</c:v>
                </c:pt>
                <c:pt idx="1">
                  <c:v>2013</c:v>
                </c:pt>
                <c:pt idx="2">
                  <c:v>2014</c:v>
                </c:pt>
                <c:pt idx="3">
                  <c:v>2015</c:v>
                </c:pt>
                <c:pt idx="4">
                  <c:v>2016</c:v>
                </c:pt>
              </c:numCache>
            </c:numRef>
          </c:cat>
          <c:val>
            <c:numRef>
              <c:f>Sheet1!$C$10:$G$10</c:f>
              <c:numCache>
                <c:formatCode>0.0</c:formatCode>
                <c:ptCount val="5"/>
                <c:pt idx="0">
                  <c:v>19.163278944000002</c:v>
                </c:pt>
                <c:pt idx="1">
                  <c:v>16.493682388</c:v>
                </c:pt>
                <c:pt idx="2">
                  <c:v>19.780649994000001</c:v>
                </c:pt>
                <c:pt idx="3">
                  <c:v>18.723392610000001</c:v>
                </c:pt>
                <c:pt idx="4">
                  <c:v>18.33629071</c:v>
                </c:pt>
              </c:numCache>
            </c:numRef>
          </c:val>
          <c:extLst>
            <c:ext xmlns:c16="http://schemas.microsoft.com/office/drawing/2014/chart" uri="{C3380CC4-5D6E-409C-BE32-E72D297353CC}">
              <c16:uniqueId val="{00000001-AA53-49E2-A6D5-57947F8A1539}"/>
            </c:ext>
          </c:extLst>
        </c:ser>
        <c:dLbls>
          <c:showLegendKey val="0"/>
          <c:showVal val="0"/>
          <c:showCatName val="0"/>
          <c:showSerName val="0"/>
          <c:showPercent val="0"/>
          <c:showBubbleSize val="0"/>
        </c:dLbls>
        <c:gapWidth val="219"/>
        <c:overlap val="-27"/>
        <c:axId val="205118576"/>
        <c:axId val="205118968"/>
      </c:barChart>
      <c:catAx>
        <c:axId val="20511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5118968"/>
        <c:crosses val="autoZero"/>
        <c:auto val="1"/>
        <c:lblAlgn val="ctr"/>
        <c:lblOffset val="100"/>
        <c:noMultiLvlLbl val="0"/>
      </c:catAx>
      <c:valAx>
        <c:axId val="205118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Deaths per 100,000 population</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5118576"/>
        <c:crosses val="autoZero"/>
        <c:crossBetween val="between"/>
      </c:valAx>
      <c:spPr>
        <a:noFill/>
        <a:ln>
          <a:noFill/>
        </a:ln>
        <a:effectLst/>
      </c:spPr>
    </c:plotArea>
    <c:legend>
      <c:legendPos val="b"/>
      <c:layout>
        <c:manualLayout>
          <c:xMode val="edge"/>
          <c:yMode val="edge"/>
          <c:x val="0.36576345144356953"/>
          <c:y val="0.83391149023038791"/>
          <c:w val="0.2844453193350831"/>
          <c:h val="7.8125546806649182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dirty="0"/>
              <a:t>Drug Overdose Death Rate by Race/Ethnicity, </a:t>
            </a:r>
          </a:p>
          <a:p>
            <a:pPr>
              <a:defRPr sz="3600"/>
            </a:pPr>
            <a:r>
              <a:rPr lang="en-US" sz="3600" dirty="0"/>
              <a:t>New Mexico, 2012-2016</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801246719160104"/>
          <c:y val="0.25083333333333335"/>
          <c:w val="0.69876531058617675"/>
          <c:h val="0.498225430154564"/>
        </c:manualLayout>
      </c:layout>
      <c:barChart>
        <c:barDir val="bar"/>
        <c:grouping val="clustered"/>
        <c:varyColors val="0"/>
        <c:ser>
          <c:idx val="0"/>
          <c:order val="0"/>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Sheet2!$A$13:$A$17</c:f>
              <c:strCache>
                <c:ptCount val="5"/>
                <c:pt idx="0">
                  <c:v>American Indian       </c:v>
                </c:pt>
                <c:pt idx="1">
                  <c:v>Asian/Pacific Islander</c:v>
                </c:pt>
                <c:pt idx="2">
                  <c:v>Black                 </c:v>
                </c:pt>
                <c:pt idx="3">
                  <c:v>Hispanic              </c:v>
                </c:pt>
                <c:pt idx="4">
                  <c:v>White                 </c:v>
                </c:pt>
              </c:strCache>
            </c:strRef>
          </c:cat>
          <c:val>
            <c:numRef>
              <c:f>Sheet2!$B$13:$B$17</c:f>
              <c:numCache>
                <c:formatCode>0.0</c:formatCode>
                <c:ptCount val="5"/>
                <c:pt idx="0">
                  <c:v>15.655208438000001</c:v>
                </c:pt>
                <c:pt idx="1">
                  <c:v>5.6695527748999996</c:v>
                </c:pt>
                <c:pt idx="2">
                  <c:v>22.603895420000001</c:v>
                </c:pt>
                <c:pt idx="3">
                  <c:v>26.899263943000001</c:v>
                </c:pt>
                <c:pt idx="4">
                  <c:v>23.596585888</c:v>
                </c:pt>
              </c:numCache>
            </c:numRef>
          </c:val>
          <c:extLst>
            <c:ext xmlns:c16="http://schemas.microsoft.com/office/drawing/2014/chart" uri="{C3380CC4-5D6E-409C-BE32-E72D297353CC}">
              <c16:uniqueId val="{00000000-F6A3-4262-9CE1-03889ABEC0C5}"/>
            </c:ext>
          </c:extLst>
        </c:ser>
        <c:dLbls>
          <c:showLegendKey val="0"/>
          <c:showVal val="0"/>
          <c:showCatName val="0"/>
          <c:showSerName val="0"/>
          <c:showPercent val="0"/>
          <c:showBubbleSize val="0"/>
        </c:dLbls>
        <c:gapWidth val="182"/>
        <c:axId val="437156704"/>
        <c:axId val="407425808"/>
      </c:barChart>
      <c:catAx>
        <c:axId val="437156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07425808"/>
        <c:crosses val="autoZero"/>
        <c:auto val="1"/>
        <c:lblAlgn val="ctr"/>
        <c:lblOffset val="100"/>
        <c:noMultiLvlLbl val="0"/>
      </c:catAx>
      <c:valAx>
        <c:axId val="4074258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Deaths per 100,000 population</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37156704"/>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dirty="0"/>
              <a:t>All Opioid Drug Overdose Death Rate by Age, </a:t>
            </a:r>
          </a:p>
          <a:p>
            <a:pPr>
              <a:defRPr sz="3600"/>
            </a:pPr>
            <a:r>
              <a:rPr lang="en-US" sz="3600" dirty="0"/>
              <a:t>New Mexico, 2012-2016</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298384186351706"/>
          <c:y val="0.25083333333333335"/>
          <c:w val="0.85646062992125982"/>
          <c:h val="0.55473024205307675"/>
        </c:manualLayout>
      </c:layout>
      <c:barChart>
        <c:barDir val="col"/>
        <c:grouping val="clustered"/>
        <c:varyColors val="0"/>
        <c:ser>
          <c:idx val="0"/>
          <c:order val="0"/>
          <c:tx>
            <c:strRef>
              <c:f>Sheet2!$F$19</c:f>
              <c:strCache>
                <c:ptCount val="1"/>
                <c:pt idx="0">
                  <c:v>Total</c:v>
                </c:pt>
              </c:strCache>
            </c:strRef>
          </c:tx>
          <c:spPr>
            <a:solidFill>
              <a:schemeClr val="accent2">
                <a:lumMod val="40000"/>
                <a:lumOff val="60000"/>
              </a:schemeClr>
            </a:solidFill>
            <a:ln>
              <a:noFill/>
            </a:ln>
            <a:effectLst/>
          </c:spPr>
          <c:invertIfNegative val="0"/>
          <c:cat>
            <c:strRef>
              <c:f>Sheet2!$A$20:$A$29</c:f>
              <c:strCache>
                <c:ptCount val="10"/>
                <c:pt idx="0">
                  <c:v> 0-4 </c:v>
                </c:pt>
                <c:pt idx="1">
                  <c:v> 5-14</c:v>
                </c:pt>
                <c:pt idx="2">
                  <c:v> 15-24</c:v>
                </c:pt>
                <c:pt idx="3">
                  <c:v> 25-34</c:v>
                </c:pt>
                <c:pt idx="4">
                  <c:v> 35-44</c:v>
                </c:pt>
                <c:pt idx="5">
                  <c:v> 45-54</c:v>
                </c:pt>
                <c:pt idx="6">
                  <c:v> 55-64</c:v>
                </c:pt>
                <c:pt idx="7">
                  <c:v> 65-74</c:v>
                </c:pt>
                <c:pt idx="8">
                  <c:v> 75-84</c:v>
                </c:pt>
                <c:pt idx="9">
                  <c:v> 85+</c:v>
                </c:pt>
              </c:strCache>
            </c:strRef>
          </c:cat>
          <c:val>
            <c:numRef>
              <c:f>Sheet2!$F$20:$F$29</c:f>
              <c:numCache>
                <c:formatCode>0.0</c:formatCode>
                <c:ptCount val="10"/>
                <c:pt idx="0">
                  <c:v>0.58364765191254042</c:v>
                </c:pt>
                <c:pt idx="1">
                  <c:v>7.0633989499551131E-2</c:v>
                </c:pt>
                <c:pt idx="2">
                  <c:v>10.246440557324394</c:v>
                </c:pt>
                <c:pt idx="3">
                  <c:v>27.370916547928687</c:v>
                </c:pt>
                <c:pt idx="4">
                  <c:v>33.961803151850795</c:v>
                </c:pt>
                <c:pt idx="5">
                  <c:v>29.545762100230053</c:v>
                </c:pt>
                <c:pt idx="6">
                  <c:v>20.392928291985505</c:v>
                </c:pt>
                <c:pt idx="7">
                  <c:v>6.4873947792424635</c:v>
                </c:pt>
                <c:pt idx="8">
                  <c:v>2.5186749251218936</c:v>
                </c:pt>
                <c:pt idx="9">
                  <c:v>1.0674409171452361</c:v>
                </c:pt>
              </c:numCache>
            </c:numRef>
          </c:val>
          <c:extLst>
            <c:ext xmlns:c16="http://schemas.microsoft.com/office/drawing/2014/chart" uri="{C3380CC4-5D6E-409C-BE32-E72D297353CC}">
              <c16:uniqueId val="{00000000-8E09-4F23-8C73-5666E54A2FDB}"/>
            </c:ext>
          </c:extLst>
        </c:ser>
        <c:dLbls>
          <c:showLegendKey val="0"/>
          <c:showVal val="0"/>
          <c:showCatName val="0"/>
          <c:showSerName val="0"/>
          <c:showPercent val="0"/>
          <c:showBubbleSize val="0"/>
        </c:dLbls>
        <c:gapWidth val="219"/>
        <c:overlap val="-27"/>
        <c:axId val="120340720"/>
        <c:axId val="413684016"/>
      </c:barChart>
      <c:catAx>
        <c:axId val="12034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13684016"/>
        <c:crosses val="autoZero"/>
        <c:auto val="1"/>
        <c:lblAlgn val="ctr"/>
        <c:lblOffset val="100"/>
        <c:noMultiLvlLbl val="0"/>
      </c:catAx>
      <c:valAx>
        <c:axId val="413684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Deaths per 100,000 population</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20340720"/>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dirty="0"/>
              <a:t>All Opioid Drug Overdose Death Rate by Age and Sex, New Mexico, 2012-2016</a:t>
            </a:r>
          </a:p>
        </c:rich>
      </c:tx>
      <c:layout>
        <c:manualLayout>
          <c:xMode val="edge"/>
          <c:yMode val="edge"/>
          <c:x val="0.15453904199475069"/>
          <c:y val="0"/>
        </c:manualLayout>
      </c:layout>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Sheet2!$B$19</c:f>
              <c:strCache>
                <c:ptCount val="1"/>
                <c:pt idx="0">
                  <c:v>Male</c:v>
                </c:pt>
              </c:strCache>
            </c:strRef>
          </c:tx>
          <c:spPr>
            <a:solidFill>
              <a:srgbClr val="FFFF00"/>
            </a:solidFill>
            <a:ln>
              <a:noFill/>
            </a:ln>
            <a:effectLst/>
          </c:spPr>
          <c:invertIfNegative val="0"/>
          <c:cat>
            <c:strRef>
              <c:f>Sheet2!$A$20:$A$29</c:f>
              <c:strCache>
                <c:ptCount val="10"/>
                <c:pt idx="0">
                  <c:v> 0-4 </c:v>
                </c:pt>
                <c:pt idx="1">
                  <c:v> 5-14</c:v>
                </c:pt>
                <c:pt idx="2">
                  <c:v> 15-24</c:v>
                </c:pt>
                <c:pt idx="3">
                  <c:v> 25-34</c:v>
                </c:pt>
                <c:pt idx="4">
                  <c:v> 35-44</c:v>
                </c:pt>
                <c:pt idx="5">
                  <c:v> 45-54</c:v>
                </c:pt>
                <c:pt idx="6">
                  <c:v> 55-64</c:v>
                </c:pt>
                <c:pt idx="7">
                  <c:v> 65-74</c:v>
                </c:pt>
                <c:pt idx="8">
                  <c:v> 75-84</c:v>
                </c:pt>
                <c:pt idx="9">
                  <c:v> 85+</c:v>
                </c:pt>
              </c:strCache>
            </c:strRef>
          </c:cat>
          <c:val>
            <c:numRef>
              <c:f>Sheet2!$B$20:$B$29</c:f>
              <c:numCache>
                <c:formatCode>0.0</c:formatCode>
                <c:ptCount val="10"/>
                <c:pt idx="0">
                  <c:v>0.86042229526251479</c:v>
                </c:pt>
                <c:pt idx="1">
                  <c:v>0.13874012863984728</c:v>
                </c:pt>
                <c:pt idx="2">
                  <c:v>14.37526294202285</c:v>
                </c:pt>
                <c:pt idx="3">
                  <c:v>37.503304027245946</c:v>
                </c:pt>
                <c:pt idx="4">
                  <c:v>44.063679333484004</c:v>
                </c:pt>
                <c:pt idx="5">
                  <c:v>33.446304106684501</c:v>
                </c:pt>
                <c:pt idx="6">
                  <c:v>22.789741536613722</c:v>
                </c:pt>
                <c:pt idx="7">
                  <c:v>5.8302631018345146</c:v>
                </c:pt>
                <c:pt idx="8">
                  <c:v>4.1959411262838415</c:v>
                </c:pt>
                <c:pt idx="9">
                  <c:v>1.4346996456291876</c:v>
                </c:pt>
              </c:numCache>
            </c:numRef>
          </c:val>
          <c:extLst>
            <c:ext xmlns:c16="http://schemas.microsoft.com/office/drawing/2014/chart" uri="{C3380CC4-5D6E-409C-BE32-E72D297353CC}">
              <c16:uniqueId val="{00000000-7F37-4F4F-9E23-AE9841A23937}"/>
            </c:ext>
          </c:extLst>
        </c:ser>
        <c:ser>
          <c:idx val="1"/>
          <c:order val="1"/>
          <c:tx>
            <c:strRef>
              <c:f>Sheet2!$D$19</c:f>
              <c:strCache>
                <c:ptCount val="1"/>
                <c:pt idx="0">
                  <c:v>Female</c:v>
                </c:pt>
              </c:strCache>
            </c:strRef>
          </c:tx>
          <c:spPr>
            <a:solidFill>
              <a:srgbClr val="FF0000"/>
            </a:solidFill>
            <a:ln>
              <a:noFill/>
            </a:ln>
            <a:effectLst/>
          </c:spPr>
          <c:invertIfNegative val="0"/>
          <c:cat>
            <c:strRef>
              <c:f>Sheet2!$A$20:$A$29</c:f>
              <c:strCache>
                <c:ptCount val="10"/>
                <c:pt idx="0">
                  <c:v> 0-4 </c:v>
                </c:pt>
                <c:pt idx="1">
                  <c:v> 5-14</c:v>
                </c:pt>
                <c:pt idx="2">
                  <c:v> 15-24</c:v>
                </c:pt>
                <c:pt idx="3">
                  <c:v> 25-34</c:v>
                </c:pt>
                <c:pt idx="4">
                  <c:v> 35-44</c:v>
                </c:pt>
                <c:pt idx="5">
                  <c:v> 45-54</c:v>
                </c:pt>
                <c:pt idx="6">
                  <c:v> 55-64</c:v>
                </c:pt>
                <c:pt idx="7">
                  <c:v> 65-74</c:v>
                </c:pt>
                <c:pt idx="8">
                  <c:v> 75-84</c:v>
                </c:pt>
                <c:pt idx="9">
                  <c:v> 85+</c:v>
                </c:pt>
              </c:strCache>
            </c:strRef>
          </c:cat>
          <c:val>
            <c:numRef>
              <c:f>Sheet2!$D$20:$D$29</c:f>
              <c:numCache>
                <c:formatCode>0.0</c:formatCode>
                <c:ptCount val="10"/>
                <c:pt idx="0">
                  <c:v>0.29701882208275537</c:v>
                </c:pt>
                <c:pt idx="1">
                  <c:v>0</c:v>
                </c:pt>
                <c:pt idx="2">
                  <c:v>5.8100317992959942</c:v>
                </c:pt>
                <c:pt idx="3">
                  <c:v>16.609195909140347</c:v>
                </c:pt>
                <c:pt idx="4">
                  <c:v>23.823860085406906</c:v>
                </c:pt>
                <c:pt idx="5">
                  <c:v>25.797929974098878</c:v>
                </c:pt>
                <c:pt idx="6">
                  <c:v>18.197232610005095</c:v>
                </c:pt>
                <c:pt idx="7">
                  <c:v>7.0802045572242367</c:v>
                </c:pt>
                <c:pt idx="8">
                  <c:v>1.1452654725365341</c:v>
                </c:pt>
                <c:pt idx="9">
                  <c:v>0.84988484060409819</c:v>
                </c:pt>
              </c:numCache>
            </c:numRef>
          </c:val>
          <c:extLst>
            <c:ext xmlns:c16="http://schemas.microsoft.com/office/drawing/2014/chart" uri="{C3380CC4-5D6E-409C-BE32-E72D297353CC}">
              <c16:uniqueId val="{00000001-7F37-4F4F-9E23-AE9841A23937}"/>
            </c:ext>
          </c:extLst>
        </c:ser>
        <c:dLbls>
          <c:showLegendKey val="0"/>
          <c:showVal val="0"/>
          <c:showCatName val="0"/>
          <c:showSerName val="0"/>
          <c:showPercent val="0"/>
          <c:showBubbleSize val="0"/>
        </c:dLbls>
        <c:gapWidth val="219"/>
        <c:overlap val="-27"/>
        <c:axId val="120340720"/>
        <c:axId val="413684016"/>
      </c:barChart>
      <c:catAx>
        <c:axId val="12034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13684016"/>
        <c:crosses val="autoZero"/>
        <c:auto val="1"/>
        <c:lblAlgn val="ctr"/>
        <c:lblOffset val="100"/>
        <c:noMultiLvlLbl val="0"/>
      </c:catAx>
      <c:valAx>
        <c:axId val="413684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Deaths per 100,000 population</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20340720"/>
        <c:crosses val="autoZero"/>
        <c:crossBetween val="between"/>
      </c:valAx>
      <c:spPr>
        <a:noFill/>
        <a:ln>
          <a:noFill/>
        </a:ln>
        <a:effectLst/>
      </c:spPr>
    </c:plotArea>
    <c:legend>
      <c:legendPos val="b"/>
      <c:layout>
        <c:manualLayout>
          <c:xMode val="edge"/>
          <c:yMode val="edge"/>
          <c:x val="0.15836132983377071"/>
          <c:y val="0.26909667541557303"/>
          <c:w val="0.21661067366579179"/>
          <c:h val="7.8125546806649182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dirty="0"/>
              <a:t>Drug Overdose Death Rates for Selected Drugs, </a:t>
            </a:r>
          </a:p>
          <a:p>
            <a:pPr>
              <a:defRPr sz="3600"/>
            </a:pPr>
            <a:r>
              <a:rPr lang="en-US" sz="3600" dirty="0"/>
              <a:t>NM, 1990-2016</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6022773714731382E-2"/>
          <c:y val="0.19630178617487323"/>
          <c:w val="0.82796691609741069"/>
          <c:h val="0.46226232137649459"/>
        </c:manualLayout>
      </c:layout>
      <c:lineChart>
        <c:grouping val="standard"/>
        <c:varyColors val="0"/>
        <c:ser>
          <c:idx val="1"/>
          <c:order val="0"/>
          <c:tx>
            <c:v>Rx Opioids</c:v>
          </c:tx>
          <c:spPr>
            <a:ln w="57150" cap="rnd">
              <a:solidFill>
                <a:srgbClr val="FF0000"/>
              </a:solidFill>
              <a:round/>
            </a:ln>
            <a:effectLst/>
          </c:spPr>
          <c:marker>
            <c:symbol val="none"/>
          </c:marker>
          <c:dPt>
            <c:idx val="20"/>
            <c:marker>
              <c:symbol val="circle"/>
              <c:size val="5"/>
              <c:spPr>
                <a:solidFill>
                  <a:schemeClr val="accent2"/>
                </a:solidFill>
                <a:ln w="9525">
                  <a:solidFill>
                    <a:srgbClr val="FF0000"/>
                  </a:solidFill>
                </a:ln>
                <a:effectLst/>
              </c:spPr>
            </c:marker>
            <c:bubble3D val="0"/>
            <c:spPr>
              <a:ln w="57150" cap="rnd">
                <a:noFill/>
                <a:round/>
              </a:ln>
              <a:effectLst/>
            </c:spPr>
            <c:extLst>
              <c:ext xmlns:c16="http://schemas.microsoft.com/office/drawing/2014/chart" uri="{C3380CC4-5D6E-409C-BE32-E72D297353CC}">
                <c16:uniqueId val="{00000001-E963-4B1C-8F9B-DA5FEDEBDD78}"/>
              </c:ext>
            </c:extLst>
          </c:dPt>
          <c:dPt>
            <c:idx val="21"/>
            <c:marker>
              <c:symbol val="circle"/>
              <c:size val="5"/>
              <c:spPr>
                <a:solidFill>
                  <a:schemeClr val="accent2"/>
                </a:solidFill>
                <a:ln w="9525">
                  <a:solidFill>
                    <a:srgbClr val="FF0000"/>
                  </a:solidFill>
                </a:ln>
                <a:effectLst/>
              </c:spPr>
            </c:marker>
            <c:bubble3D val="0"/>
            <c:spPr>
              <a:ln w="57150" cap="rnd">
                <a:noFill/>
                <a:round/>
              </a:ln>
              <a:effectLst/>
            </c:spPr>
            <c:extLst>
              <c:ext xmlns:c16="http://schemas.microsoft.com/office/drawing/2014/chart" uri="{C3380CC4-5D6E-409C-BE32-E72D297353CC}">
                <c16:uniqueId val="{00000003-E963-4B1C-8F9B-DA5FEDEBDD78}"/>
              </c:ext>
            </c:extLst>
          </c:dPt>
          <c:dPt>
            <c:idx val="22"/>
            <c:marker>
              <c:symbol val="none"/>
            </c:marker>
            <c:bubble3D val="0"/>
            <c:spPr>
              <a:ln w="57150" cap="rnd">
                <a:noFill/>
                <a:round/>
              </a:ln>
              <a:effectLst/>
            </c:spPr>
            <c:extLst>
              <c:ext xmlns:c16="http://schemas.microsoft.com/office/drawing/2014/chart" uri="{C3380CC4-5D6E-409C-BE32-E72D297353CC}">
                <c16:uniqueId val="{00000005-E963-4B1C-8F9B-DA5FEDEBDD78}"/>
              </c:ext>
            </c:extLst>
          </c:dPt>
          <c:cat>
            <c:numRef>
              <c:f>aarates!$B$894:$B$920</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aarates!$AN$894:$AN$920</c:f>
              <c:numCache>
                <c:formatCode>General</c:formatCode>
                <c:ptCount val="27"/>
                <c:pt idx="0">
                  <c:v>3.3011151179999998</c:v>
                </c:pt>
                <c:pt idx="1">
                  <c:v>2.979173302</c:v>
                </c:pt>
                <c:pt idx="2">
                  <c:v>2.6363589470000002</c:v>
                </c:pt>
                <c:pt idx="3">
                  <c:v>2.7795554810000001</c:v>
                </c:pt>
                <c:pt idx="4">
                  <c:v>3.0920639419999998</c:v>
                </c:pt>
                <c:pt idx="5">
                  <c:v>3.408734978</c:v>
                </c:pt>
                <c:pt idx="6">
                  <c:v>3.4058651499999999</c:v>
                </c:pt>
                <c:pt idx="7">
                  <c:v>3.6713699919999998</c:v>
                </c:pt>
                <c:pt idx="8">
                  <c:v>4.7718697030000001</c:v>
                </c:pt>
                <c:pt idx="9">
                  <c:v>4.3838382219999996</c:v>
                </c:pt>
                <c:pt idx="10">
                  <c:v>4.5936768680000002</c:v>
                </c:pt>
                <c:pt idx="11">
                  <c:v>5.323351057</c:v>
                </c:pt>
                <c:pt idx="12">
                  <c:v>5.3309851349999997</c:v>
                </c:pt>
                <c:pt idx="13">
                  <c:v>7.4896842609999998</c:v>
                </c:pt>
                <c:pt idx="14">
                  <c:v>7.2950606709999999</c:v>
                </c:pt>
                <c:pt idx="15">
                  <c:v>7.931881862</c:v>
                </c:pt>
                <c:pt idx="16">
                  <c:v>9.9542871900000005</c:v>
                </c:pt>
                <c:pt idx="17">
                  <c:v>11.993650763</c:v>
                </c:pt>
                <c:pt idx="18">
                  <c:v>12.96904097</c:v>
                </c:pt>
                <c:pt idx="19">
                  <c:v>11.532311827999999</c:v>
                </c:pt>
                <c:pt idx="20">
                  <c:v>8.3133531949999995</c:v>
                </c:pt>
                <c:pt idx="21">
                  <c:v>6.9852525859999997</c:v>
                </c:pt>
                <c:pt idx="22">
                  <c:v>9.9044097939999993</c:v>
                </c:pt>
                <c:pt idx="23">
                  <c:v>9.8630780540000007</c:v>
                </c:pt>
                <c:pt idx="24">
                  <c:v>13.009182083000001</c:v>
                </c:pt>
                <c:pt idx="25">
                  <c:v>9.4836949920000002</c:v>
                </c:pt>
                <c:pt idx="26">
                  <c:v>11.456034775999999</c:v>
                </c:pt>
              </c:numCache>
            </c:numRef>
          </c:val>
          <c:smooth val="0"/>
          <c:extLst>
            <c:ext xmlns:c16="http://schemas.microsoft.com/office/drawing/2014/chart" uri="{C3380CC4-5D6E-409C-BE32-E72D297353CC}">
              <c16:uniqueId val="{00000006-E963-4B1C-8F9B-DA5FEDEBDD78}"/>
            </c:ext>
          </c:extLst>
        </c:ser>
        <c:ser>
          <c:idx val="0"/>
          <c:order val="1"/>
          <c:tx>
            <c:v>Heroin</c:v>
          </c:tx>
          <c:spPr>
            <a:ln w="57150" cap="rnd">
              <a:solidFill>
                <a:srgbClr val="FFFF00"/>
              </a:solidFill>
              <a:round/>
            </a:ln>
            <a:effectLst/>
          </c:spPr>
          <c:marker>
            <c:symbol val="none"/>
          </c:marker>
          <c:dPt>
            <c:idx val="20"/>
            <c:marker>
              <c:symbol val="circle"/>
              <c:size val="5"/>
              <c:spPr>
                <a:solidFill>
                  <a:schemeClr val="accent1"/>
                </a:solidFill>
                <a:ln w="9525">
                  <a:solidFill>
                    <a:srgbClr val="FFFF00"/>
                  </a:solidFill>
                </a:ln>
                <a:effectLst/>
              </c:spPr>
            </c:marker>
            <c:bubble3D val="0"/>
            <c:spPr>
              <a:ln w="57150" cap="rnd">
                <a:noFill/>
                <a:round/>
              </a:ln>
              <a:effectLst/>
            </c:spPr>
            <c:extLst>
              <c:ext xmlns:c16="http://schemas.microsoft.com/office/drawing/2014/chart" uri="{C3380CC4-5D6E-409C-BE32-E72D297353CC}">
                <c16:uniqueId val="{00000008-E963-4B1C-8F9B-DA5FEDEBDD78}"/>
              </c:ext>
            </c:extLst>
          </c:dPt>
          <c:dPt>
            <c:idx val="21"/>
            <c:marker>
              <c:symbol val="circle"/>
              <c:size val="5"/>
              <c:spPr>
                <a:solidFill>
                  <a:schemeClr val="accent1"/>
                </a:solidFill>
                <a:ln w="9525">
                  <a:solidFill>
                    <a:srgbClr val="FFFF00"/>
                  </a:solidFill>
                </a:ln>
                <a:effectLst/>
              </c:spPr>
            </c:marker>
            <c:bubble3D val="0"/>
            <c:spPr>
              <a:ln w="57150" cap="rnd">
                <a:noFill/>
                <a:round/>
              </a:ln>
              <a:effectLst/>
            </c:spPr>
            <c:extLst>
              <c:ext xmlns:c16="http://schemas.microsoft.com/office/drawing/2014/chart" uri="{C3380CC4-5D6E-409C-BE32-E72D297353CC}">
                <c16:uniqueId val="{0000000A-E963-4B1C-8F9B-DA5FEDEBDD78}"/>
              </c:ext>
            </c:extLst>
          </c:dPt>
          <c:dPt>
            <c:idx val="22"/>
            <c:marker>
              <c:symbol val="none"/>
            </c:marker>
            <c:bubble3D val="0"/>
            <c:spPr>
              <a:ln w="57150" cap="rnd">
                <a:noFill/>
                <a:round/>
              </a:ln>
              <a:effectLst/>
            </c:spPr>
            <c:extLst>
              <c:ext xmlns:c16="http://schemas.microsoft.com/office/drawing/2014/chart" uri="{C3380CC4-5D6E-409C-BE32-E72D297353CC}">
                <c16:uniqueId val="{0000000C-E963-4B1C-8F9B-DA5FEDEBDD78}"/>
              </c:ext>
            </c:extLst>
          </c:dPt>
          <c:cat>
            <c:numRef>
              <c:f>aarates!$B$894:$B$920</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aarates!$AM$894:$AM$920</c:f>
              <c:numCache>
                <c:formatCode>General</c:formatCode>
                <c:ptCount val="27"/>
                <c:pt idx="0">
                  <c:v>2.5897426380000002</c:v>
                </c:pt>
                <c:pt idx="1">
                  <c:v>2.5816482449999998</c:v>
                </c:pt>
                <c:pt idx="2">
                  <c:v>3.482185748</c:v>
                </c:pt>
                <c:pt idx="3">
                  <c:v>4.6744154130000002</c:v>
                </c:pt>
                <c:pt idx="4">
                  <c:v>4.2594508690000001</c:v>
                </c:pt>
                <c:pt idx="5">
                  <c:v>5.9627324340000003</c:v>
                </c:pt>
                <c:pt idx="6">
                  <c:v>5.2139406250000002</c:v>
                </c:pt>
                <c:pt idx="7">
                  <c:v>4.6617892379999999</c:v>
                </c:pt>
                <c:pt idx="8">
                  <c:v>7.7656041069999997</c:v>
                </c:pt>
                <c:pt idx="9">
                  <c:v>6.77853627</c:v>
                </c:pt>
                <c:pt idx="10">
                  <c:v>6.6735129469999999</c:v>
                </c:pt>
                <c:pt idx="11">
                  <c:v>4.6036103309999996</c:v>
                </c:pt>
                <c:pt idx="12">
                  <c:v>6.7336909990000002</c:v>
                </c:pt>
                <c:pt idx="13">
                  <c:v>5.7138730789999999</c:v>
                </c:pt>
                <c:pt idx="14">
                  <c:v>4.9733195590000001</c:v>
                </c:pt>
                <c:pt idx="15">
                  <c:v>6.9671692890000001</c:v>
                </c:pt>
                <c:pt idx="16">
                  <c:v>5.7208135530000002</c:v>
                </c:pt>
                <c:pt idx="17">
                  <c:v>5.843468916</c:v>
                </c:pt>
                <c:pt idx="18">
                  <c:v>7.9227888850000001</c:v>
                </c:pt>
                <c:pt idx="19">
                  <c:v>6.2331738100000003</c:v>
                </c:pt>
                <c:pt idx="20">
                  <c:v>3.919433975</c:v>
                </c:pt>
                <c:pt idx="21">
                  <c:v>5.1516656589999998</c:v>
                </c:pt>
                <c:pt idx="22">
                  <c:v>6.4500738589999997</c:v>
                </c:pt>
                <c:pt idx="23">
                  <c:v>7.0223180980000004</c:v>
                </c:pt>
                <c:pt idx="24">
                  <c:v>8.0022088399999998</c:v>
                </c:pt>
                <c:pt idx="25">
                  <c:v>8.634689539</c:v>
                </c:pt>
                <c:pt idx="26">
                  <c:v>8.2962024729999992</c:v>
                </c:pt>
              </c:numCache>
            </c:numRef>
          </c:val>
          <c:smooth val="0"/>
          <c:extLst>
            <c:ext xmlns:c16="http://schemas.microsoft.com/office/drawing/2014/chart" uri="{C3380CC4-5D6E-409C-BE32-E72D297353CC}">
              <c16:uniqueId val="{0000000D-E963-4B1C-8F9B-DA5FEDEBDD78}"/>
            </c:ext>
          </c:extLst>
        </c:ser>
        <c:ser>
          <c:idx val="4"/>
          <c:order val="2"/>
          <c:tx>
            <c:v>Benzodiazepines</c:v>
          </c:tx>
          <c:spPr>
            <a:ln w="57150" cap="rnd">
              <a:solidFill>
                <a:schemeClr val="accent2">
                  <a:lumMod val="40000"/>
                  <a:lumOff val="60000"/>
                </a:schemeClr>
              </a:solidFill>
              <a:round/>
            </a:ln>
            <a:effectLst/>
          </c:spPr>
          <c:marker>
            <c:symbol val="none"/>
          </c:marker>
          <c:dPt>
            <c:idx val="20"/>
            <c:marker>
              <c:symbol val="circle"/>
              <c:size val="5"/>
              <c:spPr>
                <a:solidFill>
                  <a:schemeClr val="accent2">
                    <a:lumMod val="20000"/>
                    <a:lumOff val="80000"/>
                  </a:schemeClr>
                </a:solidFill>
                <a:ln w="9525">
                  <a:noFill/>
                </a:ln>
                <a:effectLst/>
              </c:spPr>
            </c:marker>
            <c:bubble3D val="0"/>
            <c:spPr>
              <a:ln w="57150" cap="rnd">
                <a:noFill/>
                <a:round/>
              </a:ln>
              <a:effectLst/>
            </c:spPr>
            <c:extLst>
              <c:ext xmlns:c16="http://schemas.microsoft.com/office/drawing/2014/chart" uri="{C3380CC4-5D6E-409C-BE32-E72D297353CC}">
                <c16:uniqueId val="{0000000F-E963-4B1C-8F9B-DA5FEDEBDD78}"/>
              </c:ext>
            </c:extLst>
          </c:dPt>
          <c:dPt>
            <c:idx val="21"/>
            <c:marker>
              <c:symbol val="circle"/>
              <c:size val="5"/>
              <c:spPr>
                <a:solidFill>
                  <a:schemeClr val="accent2">
                    <a:lumMod val="20000"/>
                    <a:lumOff val="80000"/>
                  </a:schemeClr>
                </a:solidFill>
                <a:ln w="9525">
                  <a:solidFill>
                    <a:schemeClr val="accent2">
                      <a:lumMod val="40000"/>
                      <a:lumOff val="60000"/>
                    </a:schemeClr>
                  </a:solidFill>
                </a:ln>
                <a:effectLst/>
              </c:spPr>
            </c:marker>
            <c:bubble3D val="0"/>
            <c:spPr>
              <a:ln w="57150" cap="rnd">
                <a:noFill/>
                <a:round/>
              </a:ln>
              <a:effectLst/>
            </c:spPr>
            <c:extLst>
              <c:ext xmlns:c16="http://schemas.microsoft.com/office/drawing/2014/chart" uri="{C3380CC4-5D6E-409C-BE32-E72D297353CC}">
                <c16:uniqueId val="{00000011-E963-4B1C-8F9B-DA5FEDEBDD78}"/>
              </c:ext>
            </c:extLst>
          </c:dPt>
          <c:dPt>
            <c:idx val="22"/>
            <c:marker>
              <c:symbol val="none"/>
            </c:marker>
            <c:bubble3D val="0"/>
            <c:spPr>
              <a:ln w="57150" cap="rnd">
                <a:noFill/>
                <a:round/>
              </a:ln>
              <a:effectLst/>
            </c:spPr>
            <c:extLst>
              <c:ext xmlns:c16="http://schemas.microsoft.com/office/drawing/2014/chart" uri="{C3380CC4-5D6E-409C-BE32-E72D297353CC}">
                <c16:uniqueId val="{00000013-E963-4B1C-8F9B-DA5FEDEBDD78}"/>
              </c:ext>
            </c:extLst>
          </c:dPt>
          <c:cat>
            <c:numRef>
              <c:f>aarates!$B$894:$B$920</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aarates!$AQ$894:$AQ$920</c:f>
              <c:numCache>
                <c:formatCode>General</c:formatCode>
                <c:ptCount val="27"/>
                <c:pt idx="0">
                  <c:v>1.3025067859999999</c:v>
                </c:pt>
                <c:pt idx="1">
                  <c:v>1.5791263470000001</c:v>
                </c:pt>
                <c:pt idx="2">
                  <c:v>2.1603471540000001</c:v>
                </c:pt>
                <c:pt idx="3">
                  <c:v>2.6177507640000002</c:v>
                </c:pt>
                <c:pt idx="4">
                  <c:v>2.2279225600000001</c:v>
                </c:pt>
                <c:pt idx="5">
                  <c:v>2.0946542930000001</c:v>
                </c:pt>
                <c:pt idx="6">
                  <c:v>2.7146780000000001</c:v>
                </c:pt>
                <c:pt idx="7">
                  <c:v>1.9664197349999999</c:v>
                </c:pt>
                <c:pt idx="8">
                  <c:v>1.588462737</c:v>
                </c:pt>
                <c:pt idx="9">
                  <c:v>1.6023251439999999</c:v>
                </c:pt>
                <c:pt idx="10">
                  <c:v>1.6842460109999999</c:v>
                </c:pt>
                <c:pt idx="11">
                  <c:v>2.063306071</c:v>
                </c:pt>
                <c:pt idx="12">
                  <c:v>1.408527807</c:v>
                </c:pt>
                <c:pt idx="13">
                  <c:v>1.4937374459999999</c:v>
                </c:pt>
                <c:pt idx="14">
                  <c:v>2.0970690099999998</c:v>
                </c:pt>
                <c:pt idx="15">
                  <c:v>4.0504108949999997</c:v>
                </c:pt>
                <c:pt idx="16">
                  <c:v>5.9306720520000002</c:v>
                </c:pt>
                <c:pt idx="17">
                  <c:v>5.5540169119999998</c:v>
                </c:pt>
                <c:pt idx="18">
                  <c:v>6.1725699460000003</c:v>
                </c:pt>
                <c:pt idx="19">
                  <c:v>7.8092813410000002</c:v>
                </c:pt>
                <c:pt idx="20">
                  <c:v>4.0227421010000004</c:v>
                </c:pt>
                <c:pt idx="21">
                  <c:v>2.5364657099999999</c:v>
                </c:pt>
                <c:pt idx="22">
                  <c:v>4.8396482780000003</c:v>
                </c:pt>
                <c:pt idx="23">
                  <c:v>4.6749904530000004</c:v>
                </c:pt>
                <c:pt idx="24">
                  <c:v>6.2239141370000004</c:v>
                </c:pt>
                <c:pt idx="25">
                  <c:v>5.6257047990000002</c:v>
                </c:pt>
                <c:pt idx="26">
                  <c:v>6.5670796850000004</c:v>
                </c:pt>
              </c:numCache>
            </c:numRef>
          </c:val>
          <c:smooth val="0"/>
          <c:extLst>
            <c:ext xmlns:c16="http://schemas.microsoft.com/office/drawing/2014/chart" uri="{C3380CC4-5D6E-409C-BE32-E72D297353CC}">
              <c16:uniqueId val="{00000014-E963-4B1C-8F9B-DA5FEDEBDD78}"/>
            </c:ext>
          </c:extLst>
        </c:ser>
        <c:ser>
          <c:idx val="2"/>
          <c:order val="3"/>
          <c:tx>
            <c:v>Methamphetamine</c:v>
          </c:tx>
          <c:spPr>
            <a:ln w="57150" cap="rnd">
              <a:solidFill>
                <a:schemeClr val="accent3"/>
              </a:solidFill>
              <a:round/>
            </a:ln>
            <a:effectLst/>
          </c:spPr>
          <c:marker>
            <c:symbol val="none"/>
          </c:marker>
          <c:dPt>
            <c:idx val="20"/>
            <c:marker>
              <c:symbol val="circle"/>
              <c:size val="5"/>
              <c:spPr>
                <a:solidFill>
                  <a:schemeClr val="accent3"/>
                </a:solidFill>
                <a:ln w="9525">
                  <a:solidFill>
                    <a:schemeClr val="accent3"/>
                  </a:solidFill>
                </a:ln>
                <a:effectLst/>
              </c:spPr>
            </c:marker>
            <c:bubble3D val="0"/>
            <c:spPr>
              <a:ln w="57150" cap="rnd">
                <a:noFill/>
                <a:round/>
              </a:ln>
              <a:effectLst/>
            </c:spPr>
            <c:extLst>
              <c:ext xmlns:c16="http://schemas.microsoft.com/office/drawing/2014/chart" uri="{C3380CC4-5D6E-409C-BE32-E72D297353CC}">
                <c16:uniqueId val="{00000016-E963-4B1C-8F9B-DA5FEDEBDD78}"/>
              </c:ext>
            </c:extLst>
          </c:dPt>
          <c:dPt>
            <c:idx val="21"/>
            <c:marker>
              <c:symbol val="circle"/>
              <c:size val="5"/>
              <c:spPr>
                <a:solidFill>
                  <a:schemeClr val="accent3"/>
                </a:solidFill>
                <a:ln w="9525">
                  <a:solidFill>
                    <a:schemeClr val="accent3"/>
                  </a:solidFill>
                </a:ln>
                <a:effectLst/>
              </c:spPr>
            </c:marker>
            <c:bubble3D val="0"/>
            <c:spPr>
              <a:ln w="57150" cap="rnd">
                <a:noFill/>
                <a:round/>
              </a:ln>
              <a:effectLst/>
            </c:spPr>
            <c:extLst>
              <c:ext xmlns:c16="http://schemas.microsoft.com/office/drawing/2014/chart" uri="{C3380CC4-5D6E-409C-BE32-E72D297353CC}">
                <c16:uniqueId val="{00000018-E963-4B1C-8F9B-DA5FEDEBDD78}"/>
              </c:ext>
            </c:extLst>
          </c:dPt>
          <c:dPt>
            <c:idx val="22"/>
            <c:marker>
              <c:symbol val="none"/>
            </c:marker>
            <c:bubble3D val="0"/>
            <c:spPr>
              <a:ln w="57150" cap="rnd">
                <a:noFill/>
                <a:round/>
              </a:ln>
              <a:effectLst/>
            </c:spPr>
            <c:extLst>
              <c:ext xmlns:c16="http://schemas.microsoft.com/office/drawing/2014/chart" uri="{C3380CC4-5D6E-409C-BE32-E72D297353CC}">
                <c16:uniqueId val="{0000001A-E963-4B1C-8F9B-DA5FEDEBDD78}"/>
              </c:ext>
            </c:extLst>
          </c:dPt>
          <c:cat>
            <c:numRef>
              <c:f>aarates!$B$894:$B$920</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aarates!$AO$894:$AO$920</c:f>
              <c:numCache>
                <c:formatCode>General</c:formatCode>
                <c:ptCount val="27"/>
                <c:pt idx="0">
                  <c:v>0.14312314400000001</c:v>
                </c:pt>
                <c:pt idx="1">
                  <c:v>0</c:v>
                </c:pt>
                <c:pt idx="2">
                  <c:v>0.34754133599999998</c:v>
                </c:pt>
                <c:pt idx="3">
                  <c:v>0.290822843</c:v>
                </c:pt>
                <c:pt idx="4">
                  <c:v>0.24491303</c:v>
                </c:pt>
                <c:pt idx="5">
                  <c:v>0.361014944</c:v>
                </c:pt>
                <c:pt idx="6">
                  <c:v>0.37858534199999999</c:v>
                </c:pt>
                <c:pt idx="7">
                  <c:v>0.83036246599999997</c:v>
                </c:pt>
                <c:pt idx="8">
                  <c:v>0.29165138099999999</c:v>
                </c:pt>
                <c:pt idx="9">
                  <c:v>0.62654301999999995</c:v>
                </c:pt>
                <c:pt idx="10">
                  <c:v>0.45505983799999999</c:v>
                </c:pt>
                <c:pt idx="11">
                  <c:v>0.56245525200000002</c:v>
                </c:pt>
                <c:pt idx="12">
                  <c:v>0.66953549400000001</c:v>
                </c:pt>
                <c:pt idx="13">
                  <c:v>1.340473027</c:v>
                </c:pt>
                <c:pt idx="14">
                  <c:v>1.372663312</c:v>
                </c:pt>
                <c:pt idx="15">
                  <c:v>1.9142380080000001</c:v>
                </c:pt>
                <c:pt idx="16">
                  <c:v>1.9883141360000001</c:v>
                </c:pt>
                <c:pt idx="17">
                  <c:v>2.0217989580000002</c:v>
                </c:pt>
                <c:pt idx="18">
                  <c:v>1.1988791999999999</c:v>
                </c:pt>
                <c:pt idx="19">
                  <c:v>1.9948906470000001</c:v>
                </c:pt>
                <c:pt idx="20">
                  <c:v>1.479571647</c:v>
                </c:pt>
                <c:pt idx="21">
                  <c:v>1.189753539</c:v>
                </c:pt>
                <c:pt idx="22">
                  <c:v>3.1621727860000002</c:v>
                </c:pt>
                <c:pt idx="23">
                  <c:v>3.9786862549999999</c:v>
                </c:pt>
                <c:pt idx="24">
                  <c:v>5.6043672510000002</c:v>
                </c:pt>
                <c:pt idx="25">
                  <c:v>5.5425946189999999</c:v>
                </c:pt>
                <c:pt idx="26">
                  <c:v>6.3581643159999999</c:v>
                </c:pt>
              </c:numCache>
            </c:numRef>
          </c:val>
          <c:smooth val="0"/>
          <c:extLst>
            <c:ext xmlns:c16="http://schemas.microsoft.com/office/drawing/2014/chart" uri="{C3380CC4-5D6E-409C-BE32-E72D297353CC}">
              <c16:uniqueId val="{0000001B-E963-4B1C-8F9B-DA5FEDEBDD78}"/>
            </c:ext>
          </c:extLst>
        </c:ser>
        <c:ser>
          <c:idx val="5"/>
          <c:order val="4"/>
          <c:tx>
            <c:v>Alcohol</c:v>
          </c:tx>
          <c:spPr>
            <a:ln w="57150" cap="rnd">
              <a:solidFill>
                <a:schemeClr val="accent6"/>
              </a:solidFill>
              <a:round/>
            </a:ln>
            <a:effectLst/>
          </c:spPr>
          <c:marker>
            <c:symbol val="none"/>
          </c:marker>
          <c:dPt>
            <c:idx val="20"/>
            <c:marker>
              <c:symbol val="circle"/>
              <c:size val="5"/>
              <c:spPr>
                <a:solidFill>
                  <a:schemeClr val="accent6"/>
                </a:solidFill>
                <a:ln w="9525">
                  <a:solidFill>
                    <a:schemeClr val="accent6"/>
                  </a:solidFill>
                </a:ln>
                <a:effectLst/>
              </c:spPr>
            </c:marker>
            <c:bubble3D val="0"/>
            <c:spPr>
              <a:ln w="57150" cap="rnd">
                <a:noFill/>
                <a:round/>
              </a:ln>
              <a:effectLst/>
            </c:spPr>
            <c:extLst>
              <c:ext xmlns:c16="http://schemas.microsoft.com/office/drawing/2014/chart" uri="{C3380CC4-5D6E-409C-BE32-E72D297353CC}">
                <c16:uniqueId val="{0000001D-E963-4B1C-8F9B-DA5FEDEBDD78}"/>
              </c:ext>
            </c:extLst>
          </c:dPt>
          <c:dPt>
            <c:idx val="21"/>
            <c:marker>
              <c:symbol val="circle"/>
              <c:size val="5"/>
              <c:spPr>
                <a:solidFill>
                  <a:schemeClr val="accent6"/>
                </a:solidFill>
                <a:ln w="9525">
                  <a:solidFill>
                    <a:schemeClr val="accent6"/>
                  </a:solidFill>
                </a:ln>
                <a:effectLst/>
              </c:spPr>
            </c:marker>
            <c:bubble3D val="0"/>
            <c:spPr>
              <a:ln w="57150" cap="rnd">
                <a:noFill/>
                <a:round/>
              </a:ln>
              <a:effectLst/>
            </c:spPr>
            <c:extLst>
              <c:ext xmlns:c16="http://schemas.microsoft.com/office/drawing/2014/chart" uri="{C3380CC4-5D6E-409C-BE32-E72D297353CC}">
                <c16:uniqueId val="{0000001F-E963-4B1C-8F9B-DA5FEDEBDD78}"/>
              </c:ext>
            </c:extLst>
          </c:dPt>
          <c:dPt>
            <c:idx val="22"/>
            <c:marker>
              <c:symbol val="none"/>
            </c:marker>
            <c:bubble3D val="0"/>
            <c:spPr>
              <a:ln w="57150" cap="rnd">
                <a:noFill/>
                <a:round/>
              </a:ln>
              <a:effectLst/>
            </c:spPr>
            <c:extLst>
              <c:ext xmlns:c16="http://schemas.microsoft.com/office/drawing/2014/chart" uri="{C3380CC4-5D6E-409C-BE32-E72D297353CC}">
                <c16:uniqueId val="{00000021-E963-4B1C-8F9B-DA5FEDEBDD78}"/>
              </c:ext>
            </c:extLst>
          </c:dPt>
          <c:cat>
            <c:numRef>
              <c:f>aarates!$B$894:$B$920</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aarates!$AR$894:$AR$920</c:f>
              <c:numCache>
                <c:formatCode>General</c:formatCode>
                <c:ptCount val="27"/>
                <c:pt idx="0">
                  <c:v>2.6139890189999999</c:v>
                </c:pt>
                <c:pt idx="1">
                  <c:v>3.1004010819999999</c:v>
                </c:pt>
                <c:pt idx="2">
                  <c:v>3.434835632</c:v>
                </c:pt>
                <c:pt idx="3">
                  <c:v>4.1240637339999999</c:v>
                </c:pt>
                <c:pt idx="4">
                  <c:v>3.2344471440000002</c:v>
                </c:pt>
                <c:pt idx="5">
                  <c:v>3.9200295729999999</c:v>
                </c:pt>
                <c:pt idx="6">
                  <c:v>4.4622722189999999</c:v>
                </c:pt>
                <c:pt idx="7">
                  <c:v>4.278538782</c:v>
                </c:pt>
                <c:pt idx="8">
                  <c:v>4.9723214179999999</c:v>
                </c:pt>
                <c:pt idx="9">
                  <c:v>4.3658433030000001</c:v>
                </c:pt>
                <c:pt idx="10">
                  <c:v>4.4457816399999999</c:v>
                </c:pt>
                <c:pt idx="11">
                  <c:v>3.3129127189999998</c:v>
                </c:pt>
                <c:pt idx="12">
                  <c:v>4.490152095</c:v>
                </c:pt>
                <c:pt idx="13">
                  <c:v>4.7268045479999996</c:v>
                </c:pt>
                <c:pt idx="14">
                  <c:v>4.1722802970000004</c:v>
                </c:pt>
                <c:pt idx="15">
                  <c:v>4.7176528209999997</c:v>
                </c:pt>
                <c:pt idx="16">
                  <c:v>5.3704112950000003</c:v>
                </c:pt>
                <c:pt idx="17">
                  <c:v>5.5866759049999999</c:v>
                </c:pt>
                <c:pt idx="18">
                  <c:v>7.6212911590000001</c:v>
                </c:pt>
                <c:pt idx="19">
                  <c:v>6.6201583829999997</c:v>
                </c:pt>
                <c:pt idx="20">
                  <c:v>5.2100136570000002</c:v>
                </c:pt>
                <c:pt idx="21">
                  <c:v>6.4855199819999996</c:v>
                </c:pt>
                <c:pt idx="22">
                  <c:v>5.6645788929999998</c:v>
                </c:pt>
                <c:pt idx="23">
                  <c:v>5.9280701909999998</c:v>
                </c:pt>
                <c:pt idx="24">
                  <c:v>5.2535532299999996</c:v>
                </c:pt>
                <c:pt idx="25">
                  <c:v>5.1703944829999999</c:v>
                </c:pt>
                <c:pt idx="26">
                  <c:v>4.6932274520000004</c:v>
                </c:pt>
              </c:numCache>
            </c:numRef>
          </c:val>
          <c:smooth val="0"/>
          <c:extLst>
            <c:ext xmlns:c16="http://schemas.microsoft.com/office/drawing/2014/chart" uri="{C3380CC4-5D6E-409C-BE32-E72D297353CC}">
              <c16:uniqueId val="{00000022-E963-4B1C-8F9B-DA5FEDEBDD78}"/>
            </c:ext>
          </c:extLst>
        </c:ser>
        <c:ser>
          <c:idx val="3"/>
          <c:order val="5"/>
          <c:tx>
            <c:v>Cocaine</c:v>
          </c:tx>
          <c:spPr>
            <a:ln w="57150" cap="rnd">
              <a:solidFill>
                <a:schemeClr val="accent4"/>
              </a:solidFill>
              <a:round/>
            </a:ln>
            <a:effectLst/>
          </c:spPr>
          <c:marker>
            <c:symbol val="none"/>
          </c:marker>
          <c:dPt>
            <c:idx val="20"/>
            <c:marker>
              <c:symbol val="circle"/>
              <c:size val="5"/>
              <c:spPr>
                <a:solidFill>
                  <a:schemeClr val="accent4"/>
                </a:solidFill>
                <a:ln w="9525">
                  <a:solidFill>
                    <a:schemeClr val="accent4"/>
                  </a:solidFill>
                </a:ln>
                <a:effectLst/>
              </c:spPr>
            </c:marker>
            <c:bubble3D val="0"/>
            <c:spPr>
              <a:ln w="57150" cap="rnd">
                <a:noFill/>
                <a:round/>
              </a:ln>
              <a:effectLst/>
            </c:spPr>
            <c:extLst>
              <c:ext xmlns:c16="http://schemas.microsoft.com/office/drawing/2014/chart" uri="{C3380CC4-5D6E-409C-BE32-E72D297353CC}">
                <c16:uniqueId val="{00000024-E963-4B1C-8F9B-DA5FEDEBDD78}"/>
              </c:ext>
            </c:extLst>
          </c:dPt>
          <c:dPt>
            <c:idx val="21"/>
            <c:marker>
              <c:symbol val="circle"/>
              <c:size val="5"/>
              <c:spPr>
                <a:solidFill>
                  <a:schemeClr val="accent4"/>
                </a:solidFill>
                <a:ln w="9525">
                  <a:solidFill>
                    <a:schemeClr val="accent4"/>
                  </a:solidFill>
                </a:ln>
                <a:effectLst/>
              </c:spPr>
            </c:marker>
            <c:bubble3D val="0"/>
            <c:spPr>
              <a:ln w="57150" cap="rnd">
                <a:noFill/>
                <a:round/>
              </a:ln>
              <a:effectLst/>
            </c:spPr>
            <c:extLst>
              <c:ext xmlns:c16="http://schemas.microsoft.com/office/drawing/2014/chart" uri="{C3380CC4-5D6E-409C-BE32-E72D297353CC}">
                <c16:uniqueId val="{00000026-E963-4B1C-8F9B-DA5FEDEBDD78}"/>
              </c:ext>
            </c:extLst>
          </c:dPt>
          <c:dPt>
            <c:idx val="22"/>
            <c:marker>
              <c:symbol val="none"/>
            </c:marker>
            <c:bubble3D val="0"/>
            <c:spPr>
              <a:ln w="57150" cap="rnd">
                <a:noFill/>
                <a:round/>
              </a:ln>
              <a:effectLst/>
            </c:spPr>
            <c:extLst>
              <c:ext xmlns:c16="http://schemas.microsoft.com/office/drawing/2014/chart" uri="{C3380CC4-5D6E-409C-BE32-E72D297353CC}">
                <c16:uniqueId val="{00000028-E963-4B1C-8F9B-DA5FEDEBDD78}"/>
              </c:ext>
            </c:extLst>
          </c:dPt>
          <c:cat>
            <c:numRef>
              <c:f>aarates!$B$894:$B$920</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aarates!$AP$894:$AP$920</c:f>
              <c:numCache>
                <c:formatCode>General</c:formatCode>
                <c:ptCount val="27"/>
                <c:pt idx="0">
                  <c:v>0.95951424100000005</c:v>
                </c:pt>
                <c:pt idx="1">
                  <c:v>1.260035163</c:v>
                </c:pt>
                <c:pt idx="2">
                  <c:v>2.4303906710000001</c:v>
                </c:pt>
                <c:pt idx="3">
                  <c:v>2.5274222019999999</c:v>
                </c:pt>
                <c:pt idx="4">
                  <c:v>2.8743921979999998</c:v>
                </c:pt>
                <c:pt idx="5">
                  <c:v>2.5985918319999999</c:v>
                </c:pt>
                <c:pt idx="6">
                  <c:v>3.1780827110000001</c:v>
                </c:pt>
                <c:pt idx="7">
                  <c:v>4.4426613499999998</c:v>
                </c:pt>
                <c:pt idx="8">
                  <c:v>4.6594608449999999</c:v>
                </c:pt>
                <c:pt idx="9">
                  <c:v>6.4360808279999997</c:v>
                </c:pt>
                <c:pt idx="10">
                  <c:v>5.3515368429999999</c:v>
                </c:pt>
                <c:pt idx="11">
                  <c:v>4.7590656459999998</c:v>
                </c:pt>
                <c:pt idx="12">
                  <c:v>5.3828375619999997</c:v>
                </c:pt>
                <c:pt idx="13">
                  <c:v>6.5176890109999999</c:v>
                </c:pt>
                <c:pt idx="14">
                  <c:v>5.2482664569999997</c:v>
                </c:pt>
                <c:pt idx="15">
                  <c:v>6.2096287669999999</c:v>
                </c:pt>
                <c:pt idx="16">
                  <c:v>6.5407174189999999</c:v>
                </c:pt>
                <c:pt idx="17">
                  <c:v>6.4153980260000001</c:v>
                </c:pt>
                <c:pt idx="18">
                  <c:v>5.8674306270000001</c:v>
                </c:pt>
                <c:pt idx="19">
                  <c:v>4.9083852229999998</c:v>
                </c:pt>
                <c:pt idx="20">
                  <c:v>3.0952289159999999</c:v>
                </c:pt>
                <c:pt idx="21">
                  <c:v>2.6899484020000002</c:v>
                </c:pt>
                <c:pt idx="22">
                  <c:v>3.1292513199999998</c:v>
                </c:pt>
                <c:pt idx="23">
                  <c:v>2.9308324799999999</c:v>
                </c:pt>
                <c:pt idx="24">
                  <c:v>3.6372225560000002</c:v>
                </c:pt>
                <c:pt idx="25">
                  <c:v>2.5593801100000002</c:v>
                </c:pt>
                <c:pt idx="26">
                  <c:v>2.7757090400000002</c:v>
                </c:pt>
              </c:numCache>
            </c:numRef>
          </c:val>
          <c:smooth val="0"/>
          <c:extLst>
            <c:ext xmlns:c16="http://schemas.microsoft.com/office/drawing/2014/chart" uri="{C3380CC4-5D6E-409C-BE32-E72D297353CC}">
              <c16:uniqueId val="{00000029-E963-4B1C-8F9B-DA5FEDEBDD78}"/>
            </c:ext>
          </c:extLst>
        </c:ser>
        <c:dLbls>
          <c:showLegendKey val="0"/>
          <c:showVal val="0"/>
          <c:showCatName val="0"/>
          <c:showSerName val="0"/>
          <c:showPercent val="0"/>
          <c:showBubbleSize val="0"/>
        </c:dLbls>
        <c:smooth val="0"/>
        <c:axId val="125138960"/>
        <c:axId val="125139520"/>
      </c:lineChart>
      <c:catAx>
        <c:axId val="12513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25139520"/>
        <c:crosses val="autoZero"/>
        <c:auto val="1"/>
        <c:lblAlgn val="ctr"/>
        <c:lblOffset val="100"/>
        <c:noMultiLvlLbl val="0"/>
      </c:catAx>
      <c:valAx>
        <c:axId val="125139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Deaths per 100,000 population</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25138960"/>
        <c:crosses val="autoZero"/>
        <c:crossBetween val="between"/>
      </c:valAx>
      <c:spPr>
        <a:noFill/>
        <a:ln>
          <a:noFill/>
        </a:ln>
        <a:effectLst/>
      </c:spPr>
    </c:plotArea>
    <c:legend>
      <c:legendPos val="b"/>
      <c:layout>
        <c:manualLayout>
          <c:xMode val="edge"/>
          <c:yMode val="edge"/>
          <c:x val="6.5847743300487691E-2"/>
          <c:y val="0.78845246427529891"/>
          <c:w val="0.89999996882349864"/>
          <c:h val="5.3295567220764062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a:t>Opioid Sales to Pharmacies in Total MME and</a:t>
            </a:r>
          </a:p>
          <a:p>
            <a:pPr>
              <a:defRPr sz="3600"/>
            </a:pPr>
            <a:r>
              <a:rPr lang="en-US" sz="3600"/>
              <a:t>Drug Overdose Death Rate, NM 2001 - 2016</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9574983241453137E-2"/>
          <c:y val="0.21696352841391009"/>
          <c:w val="0.84010458667253629"/>
          <c:h val="0.56805546102702431"/>
        </c:manualLayout>
      </c:layout>
      <c:lineChart>
        <c:grouping val="stacked"/>
        <c:varyColors val="0"/>
        <c:ser>
          <c:idx val="0"/>
          <c:order val="0"/>
          <c:tx>
            <c:strRef>
              <c:f>Sheet1!$E$2</c:f>
              <c:strCache>
                <c:ptCount val="1"/>
                <c:pt idx="0">
                  <c:v>MME</c:v>
                </c:pt>
              </c:strCache>
            </c:strRef>
          </c:tx>
          <c:spPr>
            <a:ln w="57150" cap="rnd">
              <a:solidFill>
                <a:srgbClr val="FF0000"/>
              </a:solidFill>
              <a:round/>
            </a:ln>
            <a:effectLst/>
          </c:spPr>
          <c:marker>
            <c:symbol val="circle"/>
            <c:size val="5"/>
            <c:spPr>
              <a:solidFill>
                <a:srgbClr val="FF0000"/>
              </a:solidFill>
              <a:ln w="57150">
                <a:solidFill>
                  <a:srgbClr val="FF0000"/>
                </a:solidFill>
              </a:ln>
              <a:effectLst/>
            </c:spPr>
          </c:marker>
          <c:cat>
            <c:numRef>
              <c:f>Sheet1!$A$3:$A$18</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Sheet1!$E$3:$E$18</c:f>
              <c:numCache>
                <c:formatCode>0.00</c:formatCode>
                <c:ptCount val="16"/>
                <c:pt idx="0">
                  <c:v>2.3515644566118565</c:v>
                </c:pt>
                <c:pt idx="1">
                  <c:v>2.6637133169958971</c:v>
                </c:pt>
                <c:pt idx="2">
                  <c:v>3.1050277776012716</c:v>
                </c:pt>
                <c:pt idx="3">
                  <c:v>3.5350604069460836</c:v>
                </c:pt>
                <c:pt idx="4">
                  <c:v>3.721701694131617</c:v>
                </c:pt>
                <c:pt idx="5">
                  <c:v>4.5674213021174737</c:v>
                </c:pt>
                <c:pt idx="6">
                  <c:v>5.0728119552573441</c:v>
                </c:pt>
                <c:pt idx="7">
                  <c:v>5.7413053512462513</c:v>
                </c:pt>
                <c:pt idx="8">
                  <c:v>6.3064448092600927</c:v>
                </c:pt>
                <c:pt idx="9">
                  <c:v>6.8179954401335809</c:v>
                </c:pt>
                <c:pt idx="10">
                  <c:v>7.1495920646948434</c:v>
                </c:pt>
                <c:pt idx="11">
                  <c:v>6.8694415285858961</c:v>
                </c:pt>
                <c:pt idx="12">
                  <c:v>6.0326040898676796</c:v>
                </c:pt>
                <c:pt idx="13">
                  <c:v>6.1619231730921351</c:v>
                </c:pt>
                <c:pt idx="14">
                  <c:v>6.0146695534905179</c:v>
                </c:pt>
                <c:pt idx="15">
                  <c:v>5.488263971626627</c:v>
                </c:pt>
              </c:numCache>
            </c:numRef>
          </c:val>
          <c:smooth val="0"/>
          <c:extLst>
            <c:ext xmlns:c16="http://schemas.microsoft.com/office/drawing/2014/chart" uri="{C3380CC4-5D6E-409C-BE32-E72D297353CC}">
              <c16:uniqueId val="{00000000-8C89-46BA-9610-00DD97FA5678}"/>
            </c:ext>
          </c:extLst>
        </c:ser>
        <c:dLbls>
          <c:showLegendKey val="0"/>
          <c:showVal val="0"/>
          <c:showCatName val="0"/>
          <c:showSerName val="0"/>
          <c:showPercent val="0"/>
          <c:showBubbleSize val="0"/>
        </c:dLbls>
        <c:marker val="1"/>
        <c:smooth val="0"/>
        <c:axId val="509908648"/>
        <c:axId val="501786008"/>
      </c:lineChart>
      <c:lineChart>
        <c:grouping val="stacked"/>
        <c:varyColors val="0"/>
        <c:ser>
          <c:idx val="2"/>
          <c:order val="1"/>
          <c:tx>
            <c:strRef>
              <c:f>Sheet1!$F$2</c:f>
              <c:strCache>
                <c:ptCount val="1"/>
                <c:pt idx="0">
                  <c:v>Overdose deaths</c:v>
                </c:pt>
              </c:strCache>
            </c:strRef>
          </c:tx>
          <c:spPr>
            <a:ln w="57150" cap="rnd">
              <a:solidFill>
                <a:schemeClr val="accent1"/>
              </a:solidFill>
              <a:round/>
            </a:ln>
            <a:effectLst/>
          </c:spPr>
          <c:marker>
            <c:symbol val="circle"/>
            <c:size val="5"/>
            <c:spPr>
              <a:solidFill>
                <a:srgbClr val="FFFF00"/>
              </a:solidFill>
              <a:ln w="57150">
                <a:solidFill>
                  <a:schemeClr val="accent1"/>
                </a:solidFill>
              </a:ln>
              <a:effectLst/>
            </c:spPr>
          </c:marker>
          <c:cat>
            <c:numRef>
              <c:f>Sheet1!$A$3:$A$18</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Sheet1!$F$3:$F$18</c:f>
              <c:numCache>
                <c:formatCode>General</c:formatCode>
                <c:ptCount val="16"/>
                <c:pt idx="0">
                  <c:v>14.4</c:v>
                </c:pt>
                <c:pt idx="1">
                  <c:v>16.3</c:v>
                </c:pt>
                <c:pt idx="2">
                  <c:v>19</c:v>
                </c:pt>
                <c:pt idx="3">
                  <c:v>16.3</c:v>
                </c:pt>
                <c:pt idx="4">
                  <c:v>19.8</c:v>
                </c:pt>
                <c:pt idx="5">
                  <c:v>21.4</c:v>
                </c:pt>
                <c:pt idx="6">
                  <c:v>22.5</c:v>
                </c:pt>
                <c:pt idx="7">
                  <c:v>26.4</c:v>
                </c:pt>
                <c:pt idx="8">
                  <c:v>21.6</c:v>
                </c:pt>
                <c:pt idx="9">
                  <c:v>23.3</c:v>
                </c:pt>
                <c:pt idx="10" formatCode="0.0">
                  <c:v>25.831254273999999</c:v>
                </c:pt>
                <c:pt idx="11" formatCode="0.0">
                  <c:v>24.278273782999999</c:v>
                </c:pt>
                <c:pt idx="12" formatCode="0.0">
                  <c:v>22.098575379</c:v>
                </c:pt>
                <c:pt idx="13" formatCode="0.0">
                  <c:v>26.783337913</c:v>
                </c:pt>
                <c:pt idx="14" formatCode="0.0">
                  <c:v>24.764947772999999</c:v>
                </c:pt>
                <c:pt idx="15">
                  <c:v>24.8</c:v>
                </c:pt>
              </c:numCache>
            </c:numRef>
          </c:val>
          <c:smooth val="0"/>
          <c:extLst>
            <c:ext xmlns:c16="http://schemas.microsoft.com/office/drawing/2014/chart" uri="{C3380CC4-5D6E-409C-BE32-E72D297353CC}">
              <c16:uniqueId val="{00000001-8C89-46BA-9610-00DD97FA5678}"/>
            </c:ext>
          </c:extLst>
        </c:ser>
        <c:dLbls>
          <c:showLegendKey val="0"/>
          <c:showVal val="0"/>
          <c:showCatName val="0"/>
          <c:showSerName val="0"/>
          <c:showPercent val="0"/>
          <c:showBubbleSize val="0"/>
        </c:dLbls>
        <c:marker val="1"/>
        <c:smooth val="0"/>
        <c:axId val="380964312"/>
        <c:axId val="380958736"/>
      </c:lineChart>
      <c:valAx>
        <c:axId val="501786008"/>
        <c:scaling>
          <c:orientation val="minMax"/>
          <c:max val="7.5"/>
        </c:scaling>
        <c:delete val="0"/>
        <c:axPos val="r"/>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09908648"/>
        <c:crosses val="max"/>
        <c:crossBetween val="between"/>
        <c:majorUnit val="1.5"/>
      </c:valAx>
      <c:catAx>
        <c:axId val="5099086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01786008"/>
        <c:crosses val="autoZero"/>
        <c:auto val="1"/>
        <c:lblAlgn val="ctr"/>
        <c:lblOffset val="100"/>
        <c:noMultiLvlLbl val="0"/>
      </c:catAx>
      <c:valAx>
        <c:axId val="380958736"/>
        <c:scaling>
          <c:orientation val="minMax"/>
          <c:max val="30"/>
          <c:min val="0"/>
        </c:scaling>
        <c:delete val="0"/>
        <c:axPos val="l"/>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80964312"/>
        <c:crosses val="autoZero"/>
        <c:crossBetween val="between"/>
      </c:valAx>
      <c:catAx>
        <c:axId val="380964312"/>
        <c:scaling>
          <c:orientation val="minMax"/>
        </c:scaling>
        <c:delete val="1"/>
        <c:axPos val="b"/>
        <c:numFmt formatCode="General" sourceLinked="1"/>
        <c:majorTickMark val="out"/>
        <c:minorTickMark val="none"/>
        <c:tickLblPos val="nextTo"/>
        <c:crossAx val="380958736"/>
        <c:crosses val="autoZero"/>
        <c:auto val="1"/>
        <c:lblAlgn val="ctr"/>
        <c:lblOffset val="100"/>
        <c:noMultiLvlLbl val="0"/>
      </c:catAx>
      <c:spPr>
        <a:noFill/>
        <a:ln>
          <a:noFill/>
        </a:ln>
        <a:effectLst/>
      </c:spPr>
    </c:plotArea>
    <c:legend>
      <c:legendPos val="b"/>
      <c:layout>
        <c:manualLayout>
          <c:xMode val="edge"/>
          <c:yMode val="edge"/>
          <c:x val="0.35424892824489373"/>
          <c:y val="0.87059735290684725"/>
          <c:w val="0.29799208006299155"/>
          <c:h val="5.900156108094924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sz="20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0.88959</cdr:y>
    </cdr:from>
    <cdr:to>
      <cdr:x>1</cdr:x>
      <cdr:y>0.99966</cdr:y>
    </cdr:to>
    <cdr:sp macro="" textlink="">
      <cdr:nvSpPr>
        <cdr:cNvPr id="2" name="TextBox 2"/>
        <cdr:cNvSpPr txBox="1"/>
      </cdr:nvSpPr>
      <cdr:spPr>
        <a:xfrm xmlns:a="http://schemas.openxmlformats.org/drawingml/2006/main">
          <a:off x="0" y="5866629"/>
          <a:ext cx="11998036" cy="725891"/>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Verdana"/>
            </a:defRPr>
          </a:lvl1pPr>
          <a:lvl2pPr marL="457200" algn="l" defTabSz="914400" rtl="0" eaLnBrk="1" latinLnBrk="0" hangingPunct="1">
            <a:defRPr sz="1800" kern="1200">
              <a:solidFill>
                <a:sysClr val="windowText" lastClr="000000"/>
              </a:solidFill>
              <a:latin typeface="Verdana"/>
            </a:defRPr>
          </a:lvl2pPr>
          <a:lvl3pPr marL="914400" algn="l" defTabSz="914400" rtl="0" eaLnBrk="1" latinLnBrk="0" hangingPunct="1">
            <a:defRPr sz="1800" kern="1200">
              <a:solidFill>
                <a:sysClr val="windowText" lastClr="000000"/>
              </a:solidFill>
              <a:latin typeface="Verdana"/>
            </a:defRPr>
          </a:lvl3pPr>
          <a:lvl4pPr marL="1371600" algn="l" defTabSz="914400" rtl="0" eaLnBrk="1" latinLnBrk="0" hangingPunct="1">
            <a:defRPr sz="1800" kern="1200">
              <a:solidFill>
                <a:sysClr val="windowText" lastClr="000000"/>
              </a:solidFill>
              <a:latin typeface="Verdana"/>
            </a:defRPr>
          </a:lvl4pPr>
          <a:lvl5pPr marL="1828800" algn="l" defTabSz="914400" rtl="0" eaLnBrk="1" latinLnBrk="0" hangingPunct="1">
            <a:defRPr sz="1800" kern="1200">
              <a:solidFill>
                <a:sysClr val="windowText" lastClr="000000"/>
              </a:solidFill>
              <a:latin typeface="Verdana"/>
            </a:defRPr>
          </a:lvl5pPr>
          <a:lvl6pPr marL="2286000" algn="l" defTabSz="914400" rtl="0" eaLnBrk="1" latinLnBrk="0" hangingPunct="1">
            <a:defRPr sz="1800" kern="1200">
              <a:solidFill>
                <a:sysClr val="windowText" lastClr="000000"/>
              </a:solidFill>
              <a:latin typeface="Verdana"/>
            </a:defRPr>
          </a:lvl6pPr>
          <a:lvl7pPr marL="2743200" algn="l" defTabSz="914400" rtl="0" eaLnBrk="1" latinLnBrk="0" hangingPunct="1">
            <a:defRPr sz="1800" kern="1200">
              <a:solidFill>
                <a:sysClr val="windowText" lastClr="000000"/>
              </a:solidFill>
              <a:latin typeface="Verdana"/>
            </a:defRPr>
          </a:lvl7pPr>
          <a:lvl8pPr marL="3200400" algn="l" defTabSz="914400" rtl="0" eaLnBrk="1" latinLnBrk="0" hangingPunct="1">
            <a:defRPr sz="1800" kern="1200">
              <a:solidFill>
                <a:sysClr val="windowText" lastClr="000000"/>
              </a:solidFill>
              <a:latin typeface="Verdana"/>
            </a:defRPr>
          </a:lvl8pPr>
          <a:lvl9pPr marL="3657600" algn="l" defTabSz="914400" rtl="0" eaLnBrk="1" latinLnBrk="0" hangingPunct="1">
            <a:defRPr sz="1800" kern="1200">
              <a:solidFill>
                <a:sysClr val="windowText" lastClr="000000"/>
              </a:solidFill>
              <a:latin typeface="Verdana"/>
            </a:defRPr>
          </a:lvl9pPr>
        </a:lstStyle>
        <a:p xmlns:a="http://schemas.openxmlformats.org/drawingml/2006/main">
          <a:r>
            <a:rPr lang="en-US" sz="1400" dirty="0">
              <a:solidFill>
                <a:schemeClr val="tx1"/>
              </a:solidFill>
            </a:rPr>
            <a:t>Rates are age</a:t>
          </a:r>
          <a:r>
            <a:rPr lang="en-US" sz="1400" baseline="0" dirty="0">
              <a:solidFill>
                <a:schemeClr val="tx1"/>
              </a:solidFill>
            </a:rPr>
            <a:t> adjusted to the US 2000 standard population</a:t>
          </a:r>
          <a:endParaRPr lang="en-US" sz="1400" dirty="0">
            <a:solidFill>
              <a:schemeClr val="tx1"/>
            </a:solidFill>
          </a:endParaRPr>
        </a:p>
        <a:p xmlns:a="http://schemas.openxmlformats.org/drawingml/2006/main">
          <a:r>
            <a:rPr lang="en-US" sz="1400" dirty="0">
              <a:solidFill>
                <a:schemeClr val="tx1"/>
              </a:solidFill>
            </a:rPr>
            <a:t>Source: United States (CDC Wonder); New Mexico (NMDOH BVRHS/SAES, 1990-1998,2016 ; NM-IBIS, 1999-2015)</a:t>
          </a:r>
        </a:p>
      </cdr:txBody>
    </cdr:sp>
  </cdr:relSizeAnchor>
</c:userShapes>
</file>

<file path=ppt/drawings/drawing10.xml><?xml version="1.0" encoding="utf-8"?>
<c:userShapes xmlns:c="http://schemas.openxmlformats.org/drawingml/2006/chart">
  <cdr:relSizeAnchor xmlns:cdr="http://schemas.openxmlformats.org/drawingml/2006/chartDrawing">
    <cdr:from>
      <cdr:x>0.02656</cdr:x>
      <cdr:y>0.93827</cdr:y>
    </cdr:from>
    <cdr:to>
      <cdr:x>0.66581</cdr:x>
      <cdr:y>0.99471</cdr:y>
    </cdr:to>
    <cdr:sp macro="" textlink="">
      <cdr:nvSpPr>
        <cdr:cNvPr id="3" name="TextBox 2">
          <a:extLst xmlns:a="http://schemas.openxmlformats.org/drawingml/2006/main">
            <a:ext uri="{FF2B5EF4-FFF2-40B4-BE49-F238E27FC236}">
              <a16:creationId xmlns:a16="http://schemas.microsoft.com/office/drawing/2014/main" id="{E91C38D0-C58D-44A5-8BCF-D36506561AD1}"/>
            </a:ext>
          </a:extLst>
        </cdr:cNvPr>
        <cdr:cNvSpPr txBox="1"/>
      </cdr:nvSpPr>
      <cdr:spPr>
        <a:xfrm xmlns:a="http://schemas.openxmlformats.org/drawingml/2006/main">
          <a:off x="147638" y="5067299"/>
          <a:ext cx="3552825"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0.04395</cdr:x>
      <cdr:y>0.96552</cdr:y>
    </cdr:from>
    <cdr:to>
      <cdr:x>0.85747</cdr:x>
      <cdr:y>1</cdr:y>
    </cdr:to>
    <cdr:sp macro="" textlink="">
      <cdr:nvSpPr>
        <cdr:cNvPr id="4" name="TextBox 1">
          <a:extLst xmlns:a="http://schemas.openxmlformats.org/drawingml/2006/main">
            <a:ext uri="{FF2B5EF4-FFF2-40B4-BE49-F238E27FC236}">
              <a16:creationId xmlns:a16="http://schemas.microsoft.com/office/drawing/2014/main" id="{296CA33B-E403-4E37-8077-AD273C5DA7CA}"/>
            </a:ext>
          </a:extLst>
        </cdr:cNvPr>
        <cdr:cNvSpPr txBox="1"/>
      </cdr:nvSpPr>
      <cdr:spPr>
        <a:xfrm xmlns:a="http://schemas.openxmlformats.org/drawingml/2006/main">
          <a:off x="522492" y="6447619"/>
          <a:ext cx="9670426" cy="2302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solidFill>
                <a:schemeClr val="tx1"/>
              </a:solidFill>
            </a:rPr>
            <a:t>Source:  DEA ARCOS Data</a:t>
          </a:r>
        </a:p>
      </cdr:txBody>
    </cdr:sp>
  </cdr:relSizeAnchor>
</c:userShapes>
</file>

<file path=ppt/drawings/drawing11.xml><?xml version="1.0" encoding="utf-8"?>
<c:userShapes xmlns:c="http://schemas.openxmlformats.org/drawingml/2006/chart">
  <cdr:relSizeAnchor xmlns:cdr="http://schemas.openxmlformats.org/drawingml/2006/chartDrawing">
    <cdr:from>
      <cdr:x>0.09688</cdr:x>
      <cdr:y>0.91417</cdr:y>
    </cdr:from>
    <cdr:to>
      <cdr:x>0.91563</cdr:x>
      <cdr:y>1</cdr:y>
    </cdr:to>
    <cdr:sp macro="" textlink="">
      <cdr:nvSpPr>
        <cdr:cNvPr id="2" name="TextBox 1"/>
        <cdr:cNvSpPr txBox="1"/>
      </cdr:nvSpPr>
      <cdr:spPr>
        <a:xfrm xmlns:a="http://schemas.openxmlformats.org/drawingml/2006/main">
          <a:off x="1160751" y="6158753"/>
          <a:ext cx="9809713" cy="5782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tx1"/>
              </a:solidFill>
            </a:rPr>
            <a:t>Deaths</a:t>
          </a:r>
          <a:r>
            <a:rPr lang="en-US" sz="1400" baseline="0" dirty="0">
              <a:solidFill>
                <a:schemeClr val="tx1"/>
              </a:solidFill>
            </a:rPr>
            <a:t> may involve more than one drug</a:t>
          </a:r>
        </a:p>
        <a:p xmlns:a="http://schemas.openxmlformats.org/drawingml/2006/main">
          <a:r>
            <a:rPr lang="en-US" sz="1400" baseline="0" dirty="0">
              <a:solidFill>
                <a:schemeClr val="tx1"/>
              </a:solidFill>
            </a:rPr>
            <a:t>Source:  NM Office of the Medical Investigator</a:t>
          </a:r>
          <a:endParaRPr lang="en-US" sz="1400" dirty="0">
            <a:solidFill>
              <a:schemeClr val="tx1"/>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0.01851</cdr:x>
      <cdr:y>0.91111</cdr:y>
    </cdr:from>
    <cdr:to>
      <cdr:x>0.94976</cdr:x>
      <cdr:y>1</cdr:y>
    </cdr:to>
    <cdr:sp macro="" textlink="">
      <cdr:nvSpPr>
        <cdr:cNvPr id="2" name="TextBox 1">
          <a:extLst xmlns:a="http://schemas.openxmlformats.org/drawingml/2006/main">
            <a:ext uri="{FF2B5EF4-FFF2-40B4-BE49-F238E27FC236}">
              <a16:creationId xmlns:a16="http://schemas.microsoft.com/office/drawing/2014/main" id="{0236AFF9-7CC5-4962-8A47-95B005048DCF}"/>
            </a:ext>
          </a:extLst>
        </cdr:cNvPr>
        <cdr:cNvSpPr txBox="1"/>
      </cdr:nvSpPr>
      <cdr:spPr>
        <a:xfrm xmlns:a="http://schemas.openxmlformats.org/drawingml/2006/main">
          <a:off x="225674" y="6248400"/>
          <a:ext cx="11353800" cy="6095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tx1"/>
              </a:solidFill>
            </a:rPr>
            <a:t>Source:</a:t>
          </a:r>
          <a:r>
            <a:rPr lang="en-US" sz="1400" baseline="0" dirty="0">
              <a:solidFill>
                <a:schemeClr val="tx1"/>
              </a:solidFill>
            </a:rPr>
            <a:t>  New Mexico Prescription Monitoring Program</a:t>
          </a:r>
          <a:endParaRPr lang="en-US" sz="1400" dirty="0">
            <a:solidFill>
              <a:schemeClr val="tx1"/>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0.05208</cdr:x>
      <cdr:y>0.91111</cdr:y>
    </cdr:from>
    <cdr:to>
      <cdr:x>0.98125</cdr:x>
      <cdr:y>1</cdr:y>
    </cdr:to>
    <cdr:sp macro="" textlink="">
      <cdr:nvSpPr>
        <cdr:cNvPr id="2" name="TextBox 1">
          <a:extLst xmlns:a="http://schemas.openxmlformats.org/drawingml/2006/main">
            <a:ext uri="{FF2B5EF4-FFF2-40B4-BE49-F238E27FC236}">
              <a16:creationId xmlns:a16="http://schemas.microsoft.com/office/drawing/2014/main" id="{A383B107-9453-4E31-B421-55A23E880C0D}"/>
            </a:ext>
          </a:extLst>
        </cdr:cNvPr>
        <cdr:cNvSpPr txBox="1"/>
      </cdr:nvSpPr>
      <cdr:spPr>
        <a:xfrm xmlns:a="http://schemas.openxmlformats.org/drawingml/2006/main">
          <a:off x="634959" y="6248400"/>
          <a:ext cx="11328441"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tx1"/>
              </a:solidFill>
            </a:rPr>
            <a:t>Prescriptions</a:t>
          </a:r>
          <a:r>
            <a:rPr lang="en-US" sz="1400" baseline="0" dirty="0">
              <a:solidFill>
                <a:schemeClr val="tx1"/>
              </a:solidFill>
            </a:rPr>
            <a:t> for buprenorphine/naloxone excluded</a:t>
          </a:r>
        </a:p>
        <a:p xmlns:a="http://schemas.openxmlformats.org/drawingml/2006/main">
          <a:r>
            <a:rPr lang="en-US" sz="1400" baseline="0" dirty="0">
              <a:solidFill>
                <a:schemeClr val="tx1"/>
              </a:solidFill>
            </a:rPr>
            <a:t>Source: NM Prescription Monitoring Program</a:t>
          </a:r>
          <a:endParaRPr lang="en-US" sz="1400" dirty="0">
            <a:solidFill>
              <a:schemeClr val="tx1"/>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0.02083</cdr:x>
      <cdr:y>0.89673</cdr:y>
    </cdr:from>
    <cdr:to>
      <cdr:x>0.98542</cdr:x>
      <cdr:y>1</cdr:y>
    </cdr:to>
    <cdr:sp macro="" textlink="">
      <cdr:nvSpPr>
        <cdr:cNvPr id="2" name="TextBox 1">
          <a:extLst xmlns:a="http://schemas.openxmlformats.org/drawingml/2006/main">
            <a:ext uri="{FF2B5EF4-FFF2-40B4-BE49-F238E27FC236}">
              <a16:creationId xmlns:a16="http://schemas.microsoft.com/office/drawing/2014/main" id="{73A515DD-F15C-4458-91B6-65DEA6C91023}"/>
            </a:ext>
          </a:extLst>
        </cdr:cNvPr>
        <cdr:cNvSpPr txBox="1"/>
      </cdr:nvSpPr>
      <cdr:spPr>
        <a:xfrm xmlns:a="http://schemas.openxmlformats.org/drawingml/2006/main">
          <a:off x="253959" y="6149788"/>
          <a:ext cx="11760282" cy="7082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tx1"/>
              </a:solidFill>
            </a:rPr>
            <a:t>Patients with at least 10 days of concurrent</a:t>
          </a:r>
          <a:r>
            <a:rPr lang="en-US" sz="1400" baseline="0" dirty="0">
              <a:solidFill>
                <a:schemeClr val="tx1"/>
              </a:solidFill>
            </a:rPr>
            <a:t> prescriptions</a:t>
          </a:r>
          <a:r>
            <a:rPr lang="en-US" sz="1400" dirty="0">
              <a:solidFill>
                <a:schemeClr val="tx1"/>
              </a:solidFill>
            </a:rPr>
            <a:t> in 3 months</a:t>
          </a:r>
        </a:p>
        <a:p xmlns:a="http://schemas.openxmlformats.org/drawingml/2006/main">
          <a:r>
            <a:rPr lang="en-US" sz="1400" dirty="0">
              <a:solidFill>
                <a:schemeClr val="tx1"/>
              </a:solidFill>
            </a:rPr>
            <a:t>Source:  NM Prescription</a:t>
          </a:r>
          <a:r>
            <a:rPr lang="en-US" sz="1400" baseline="0" dirty="0">
              <a:solidFill>
                <a:schemeClr val="tx1"/>
              </a:solidFill>
            </a:rPr>
            <a:t> Monitoring Program</a:t>
          </a:r>
          <a:endParaRPr lang="en-US" sz="1400" dirty="0">
            <a:solidFill>
              <a:schemeClr val="tx1"/>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0.01667</cdr:x>
      <cdr:y>0.88627</cdr:y>
    </cdr:from>
    <cdr:to>
      <cdr:x>0.97292</cdr:x>
      <cdr:y>0.98611</cdr:y>
    </cdr:to>
    <cdr:sp macro="" textlink="">
      <cdr:nvSpPr>
        <cdr:cNvPr id="2" name="TextBox 1">
          <a:extLst xmlns:a="http://schemas.openxmlformats.org/drawingml/2006/main">
            <a:ext uri="{FF2B5EF4-FFF2-40B4-BE49-F238E27FC236}">
              <a16:creationId xmlns:a16="http://schemas.microsoft.com/office/drawing/2014/main" id="{E037C962-A9B4-4540-9BB0-92AD79D5C6BD}"/>
            </a:ext>
          </a:extLst>
        </cdr:cNvPr>
        <cdr:cNvSpPr txBox="1"/>
      </cdr:nvSpPr>
      <cdr:spPr>
        <a:xfrm xmlns:a="http://schemas.openxmlformats.org/drawingml/2006/main">
          <a:off x="203241" y="6078071"/>
          <a:ext cx="11658600" cy="6846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tx1"/>
              </a:solidFill>
            </a:rPr>
            <a:t>Patients</a:t>
          </a:r>
          <a:r>
            <a:rPr lang="en-US" sz="1400" baseline="0" dirty="0">
              <a:solidFill>
                <a:schemeClr val="tx1"/>
              </a:solidFill>
            </a:rPr>
            <a:t> with at least 10 days of overlapping prescriptions from different prescribers</a:t>
          </a:r>
        </a:p>
        <a:p xmlns:a="http://schemas.openxmlformats.org/drawingml/2006/main">
          <a:r>
            <a:rPr lang="en-US" sz="1400" baseline="0" dirty="0">
              <a:solidFill>
                <a:schemeClr val="tx1"/>
              </a:solidFill>
            </a:rPr>
            <a:t>Source:  NM Prescription Monitoring Program</a:t>
          </a:r>
        </a:p>
      </cdr:txBody>
    </cdr:sp>
  </cdr:relSizeAnchor>
</c:userShapes>
</file>

<file path=ppt/drawings/drawing16.xml><?xml version="1.0" encoding="utf-8"?>
<c:userShapes xmlns:c="http://schemas.openxmlformats.org/drawingml/2006/chart">
  <cdr:relSizeAnchor xmlns:cdr="http://schemas.openxmlformats.org/drawingml/2006/chartDrawing">
    <cdr:from>
      <cdr:x>0.02292</cdr:x>
      <cdr:y>0.88889</cdr:y>
    </cdr:from>
    <cdr:to>
      <cdr:x>0.92708</cdr:x>
      <cdr:y>0.99306</cdr:y>
    </cdr:to>
    <cdr:sp macro="" textlink="">
      <cdr:nvSpPr>
        <cdr:cNvPr id="2" name="TextBox 1">
          <a:extLst xmlns:a="http://schemas.openxmlformats.org/drawingml/2006/main">
            <a:ext uri="{FF2B5EF4-FFF2-40B4-BE49-F238E27FC236}">
              <a16:creationId xmlns:a16="http://schemas.microsoft.com/office/drawing/2014/main" id="{E6D20C3F-9F55-43C3-AFA6-F0175BEB703F}"/>
            </a:ext>
          </a:extLst>
        </cdr:cNvPr>
        <cdr:cNvSpPr txBox="1"/>
      </cdr:nvSpPr>
      <cdr:spPr>
        <a:xfrm xmlns:a="http://schemas.openxmlformats.org/drawingml/2006/main">
          <a:off x="279441" y="6095999"/>
          <a:ext cx="11023518" cy="7144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tx1"/>
              </a:solidFill>
            </a:rPr>
            <a:t>Patients who received prescriptions from 4+ prescribers or filled prescriptions at 4+ pharmacies in 3 months</a:t>
          </a:r>
        </a:p>
        <a:p xmlns:a="http://schemas.openxmlformats.org/drawingml/2006/main">
          <a:r>
            <a:rPr lang="en-US" sz="1400" dirty="0">
              <a:solidFill>
                <a:schemeClr val="tx1"/>
              </a:solidFill>
            </a:rPr>
            <a:t>Source:  NM Prescription Monitoring Program</a:t>
          </a:r>
        </a:p>
      </cdr:txBody>
    </cdr:sp>
  </cdr:relSizeAnchor>
</c:userShapes>
</file>

<file path=ppt/drawings/drawing17.xml><?xml version="1.0" encoding="utf-8"?>
<c:userShapes xmlns:c="http://schemas.openxmlformats.org/drawingml/2006/chart">
  <cdr:relSizeAnchor xmlns:cdr="http://schemas.openxmlformats.org/drawingml/2006/chartDrawing">
    <cdr:from>
      <cdr:x>0.01979</cdr:x>
      <cdr:y>0.90208</cdr:y>
    </cdr:from>
    <cdr:to>
      <cdr:x>0.98854</cdr:x>
      <cdr:y>1</cdr:y>
    </cdr:to>
    <cdr:sp macro="" textlink="">
      <cdr:nvSpPr>
        <cdr:cNvPr id="2" name="TextBox 1">
          <a:extLst xmlns:a="http://schemas.openxmlformats.org/drawingml/2006/main">
            <a:ext uri="{FF2B5EF4-FFF2-40B4-BE49-F238E27FC236}">
              <a16:creationId xmlns:a16="http://schemas.microsoft.com/office/drawing/2014/main" id="{582064F1-0340-474A-91D6-63786C59E0C3}"/>
            </a:ext>
          </a:extLst>
        </cdr:cNvPr>
        <cdr:cNvSpPr txBox="1"/>
      </cdr:nvSpPr>
      <cdr:spPr>
        <a:xfrm xmlns:a="http://schemas.openxmlformats.org/drawingml/2006/main">
          <a:off x="241280" y="6186489"/>
          <a:ext cx="11811000" cy="6715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tx1"/>
              </a:solidFill>
            </a:rPr>
            <a:t>Buprenorphine/naloxone</a:t>
          </a:r>
          <a:r>
            <a:rPr lang="en-US" sz="1400" baseline="0" dirty="0">
              <a:solidFill>
                <a:schemeClr val="tx1"/>
              </a:solidFill>
            </a:rPr>
            <a:t> combinations are</a:t>
          </a:r>
          <a:r>
            <a:rPr lang="en-US" sz="1400" dirty="0">
              <a:solidFill>
                <a:schemeClr val="tx1"/>
              </a:solidFill>
            </a:rPr>
            <a:t> assumed to be used for</a:t>
          </a:r>
          <a:r>
            <a:rPr lang="en-US" sz="1400" baseline="0" dirty="0">
              <a:solidFill>
                <a:schemeClr val="tx1"/>
              </a:solidFill>
            </a:rPr>
            <a:t> treatment</a:t>
          </a:r>
        </a:p>
        <a:p xmlns:a="http://schemas.openxmlformats.org/drawingml/2006/main">
          <a:r>
            <a:rPr lang="en-US" sz="1400" dirty="0">
              <a:solidFill>
                <a:schemeClr val="tx1"/>
              </a:solidFill>
            </a:rPr>
            <a:t>Source:  New Mexico Prescription Monitoring Program</a:t>
          </a:r>
        </a:p>
      </cdr:txBody>
    </cdr:sp>
  </cdr:relSizeAnchor>
</c:userShapes>
</file>

<file path=ppt/drawings/drawing18.xml><?xml version="1.0" encoding="utf-8"?>
<c:userShapes xmlns:c="http://schemas.openxmlformats.org/drawingml/2006/chart">
  <cdr:relSizeAnchor xmlns:cdr="http://schemas.openxmlformats.org/drawingml/2006/chartDrawing">
    <cdr:from>
      <cdr:x>0.03333</cdr:x>
      <cdr:y>0.89935</cdr:y>
    </cdr:from>
    <cdr:to>
      <cdr:x>0.94792</cdr:x>
      <cdr:y>0.98264</cdr:y>
    </cdr:to>
    <cdr:sp macro="" textlink="">
      <cdr:nvSpPr>
        <cdr:cNvPr id="2" name="TextBox 1">
          <a:extLst xmlns:a="http://schemas.openxmlformats.org/drawingml/2006/main">
            <a:ext uri="{FF2B5EF4-FFF2-40B4-BE49-F238E27FC236}">
              <a16:creationId xmlns:a16="http://schemas.microsoft.com/office/drawing/2014/main" id="{A3516542-58C2-4E36-AB85-7E12758417E1}"/>
            </a:ext>
          </a:extLst>
        </cdr:cNvPr>
        <cdr:cNvSpPr txBox="1"/>
      </cdr:nvSpPr>
      <cdr:spPr>
        <a:xfrm xmlns:a="http://schemas.openxmlformats.org/drawingml/2006/main">
          <a:off x="406359" y="6167718"/>
          <a:ext cx="11150682" cy="5712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tx1"/>
              </a:solidFill>
            </a:rPr>
            <a:t>Based</a:t>
          </a:r>
          <a:r>
            <a:rPr lang="en-US" sz="1400" baseline="0" dirty="0">
              <a:solidFill>
                <a:schemeClr val="tx1"/>
              </a:solidFill>
            </a:rPr>
            <a:t> on patients with at least 10 days of coverage</a:t>
          </a:r>
        </a:p>
        <a:p xmlns:a="http://schemas.openxmlformats.org/drawingml/2006/main">
          <a:r>
            <a:rPr lang="en-US" sz="1400" baseline="0" dirty="0">
              <a:solidFill>
                <a:schemeClr val="tx1"/>
              </a:solidFill>
            </a:rPr>
            <a:t>Source:  NM Prescription Monitoring Program</a:t>
          </a:r>
          <a:endParaRPr lang="en-US" sz="1400" dirty="0">
            <a:solidFill>
              <a:schemeClr val="tx1"/>
            </a:solidFill>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0.00501</cdr:x>
      <cdr:y>0.93333</cdr:y>
    </cdr:from>
    <cdr:to>
      <cdr:x>0.84577</cdr:x>
      <cdr:y>1</cdr:y>
    </cdr:to>
    <cdr:sp macro="" textlink="">
      <cdr:nvSpPr>
        <cdr:cNvPr id="2" name="TextBox 1">
          <a:extLst xmlns:a="http://schemas.openxmlformats.org/drawingml/2006/main">
            <a:ext uri="{FF2B5EF4-FFF2-40B4-BE49-F238E27FC236}">
              <a16:creationId xmlns:a16="http://schemas.microsoft.com/office/drawing/2014/main" id="{51EA5C1B-70B2-4620-AC86-AD82B9A6F237}"/>
            </a:ext>
          </a:extLst>
        </cdr:cNvPr>
        <cdr:cNvSpPr txBox="1"/>
      </cdr:nvSpPr>
      <cdr:spPr>
        <a:xfrm xmlns:a="http://schemas.openxmlformats.org/drawingml/2006/main">
          <a:off x="59746" y="6400800"/>
          <a:ext cx="10026314" cy="4571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solidFill>
                <a:schemeClr val="bg1"/>
              </a:solidFill>
            </a:rPr>
            <a:t>Source:  NM Prescription</a:t>
          </a:r>
          <a:r>
            <a:rPr lang="en-US" sz="1400" baseline="0" dirty="0">
              <a:solidFill>
                <a:schemeClr val="bg1"/>
              </a:solidFill>
            </a:rPr>
            <a:t> Monitoring Program</a:t>
          </a:r>
          <a:endParaRPr lang="en-US" sz="1400"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0.02045</cdr:x>
      <cdr:y>0.9</cdr:y>
    </cdr:from>
    <cdr:to>
      <cdr:x>0.9225</cdr:x>
      <cdr:y>1</cdr:y>
    </cdr:to>
    <cdr:sp macro="" textlink="">
      <cdr:nvSpPr>
        <cdr:cNvPr id="2" name="TextBox 1">
          <a:extLst xmlns:a="http://schemas.openxmlformats.org/drawingml/2006/main">
            <a:ext uri="{FF2B5EF4-FFF2-40B4-BE49-F238E27FC236}">
              <a16:creationId xmlns:a16="http://schemas.microsoft.com/office/drawing/2014/main" id="{FA06F169-E9CE-4D04-804D-3CB9FA16A9F6}"/>
            </a:ext>
          </a:extLst>
        </cdr:cNvPr>
        <cdr:cNvSpPr txBox="1"/>
      </cdr:nvSpPr>
      <cdr:spPr>
        <a:xfrm xmlns:a="http://schemas.openxmlformats.org/drawingml/2006/main">
          <a:off x="245549" y="6172200"/>
          <a:ext cx="10831160" cy="6857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tx1"/>
              </a:solidFill>
            </a:rPr>
            <a:t>Rates are age adjusted to the US 2000 standard population</a:t>
          </a:r>
        </a:p>
        <a:p xmlns:a="http://schemas.openxmlformats.org/drawingml/2006/main">
          <a:r>
            <a:rPr lang="en-US" sz="1400" dirty="0">
              <a:solidFill>
                <a:schemeClr val="tx1"/>
              </a:solidFill>
            </a:rPr>
            <a:t>Source:  Bureau</a:t>
          </a:r>
          <a:r>
            <a:rPr lang="en-US" sz="1400" baseline="0" dirty="0">
              <a:solidFill>
                <a:schemeClr val="tx1"/>
              </a:solidFill>
            </a:rPr>
            <a:t> of Vital Records and Health Statistics, UNM/GPS population estimates</a:t>
          </a:r>
          <a:endParaRPr lang="en-US" sz="1400" dirty="0">
            <a:solidFill>
              <a:schemeClr val="tx1"/>
            </a:solidFill>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0.02045</cdr:x>
      <cdr:y>0.87071</cdr:y>
    </cdr:from>
    <cdr:to>
      <cdr:x>0.98217</cdr:x>
      <cdr:y>0.9798</cdr:y>
    </cdr:to>
    <cdr:sp macro="" textlink="">
      <cdr:nvSpPr>
        <cdr:cNvPr id="2" name="TextBox 1">
          <a:extLst xmlns:a="http://schemas.openxmlformats.org/drawingml/2006/main">
            <a:ext uri="{FF2B5EF4-FFF2-40B4-BE49-F238E27FC236}">
              <a16:creationId xmlns:a16="http://schemas.microsoft.com/office/drawing/2014/main" id="{DF73C3FA-29C6-4FC4-9943-A7BF77964107}"/>
            </a:ext>
          </a:extLst>
        </cdr:cNvPr>
        <cdr:cNvSpPr txBox="1"/>
      </cdr:nvSpPr>
      <cdr:spPr>
        <a:xfrm xmlns:a="http://schemas.openxmlformats.org/drawingml/2006/main">
          <a:off x="249383" y="5971309"/>
          <a:ext cx="11725234" cy="7481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tx1"/>
              </a:solidFill>
            </a:rPr>
            <a:t>Patients with &gt;4 days of opioid</a:t>
          </a:r>
          <a:r>
            <a:rPr lang="en-US" sz="1400" baseline="0" dirty="0">
              <a:solidFill>
                <a:schemeClr val="tx1"/>
              </a:solidFill>
            </a:rPr>
            <a:t> coverage in the quarter and no more than 4 days of opioid coverage in the prior quarter; PMP checks by any practitioner.</a:t>
          </a:r>
        </a:p>
        <a:p xmlns:a="http://schemas.openxmlformats.org/drawingml/2006/main">
          <a:r>
            <a:rPr lang="en-US" sz="1400" baseline="0" dirty="0">
              <a:solidFill>
                <a:schemeClr val="tx1"/>
              </a:solidFill>
            </a:rPr>
            <a:t>Some PMP usage data are missing for 2016Q4 due to system conversion</a:t>
          </a:r>
        </a:p>
        <a:p xmlns:a="http://schemas.openxmlformats.org/drawingml/2006/main">
          <a:r>
            <a:rPr lang="en-US" sz="1400" baseline="0" dirty="0">
              <a:solidFill>
                <a:schemeClr val="tx1"/>
              </a:solidFill>
            </a:rPr>
            <a:t>Source: NM Prescription Monitoring Program</a:t>
          </a:r>
          <a:endParaRPr lang="en-US" sz="1400" dirty="0">
            <a:solidFill>
              <a:schemeClr val="tx1"/>
            </a:solidFill>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0.00833</cdr:x>
      <cdr:y>0.87843</cdr:y>
    </cdr:from>
    <cdr:to>
      <cdr:x>0.99583</cdr:x>
      <cdr:y>1</cdr:y>
    </cdr:to>
    <cdr:sp macro="" textlink="">
      <cdr:nvSpPr>
        <cdr:cNvPr id="2" name="TextBox 1">
          <a:extLst xmlns:a="http://schemas.openxmlformats.org/drawingml/2006/main">
            <a:ext uri="{FF2B5EF4-FFF2-40B4-BE49-F238E27FC236}">
              <a16:creationId xmlns:a16="http://schemas.microsoft.com/office/drawing/2014/main" id="{9D73EB48-6101-4B80-A8C7-601461713972}"/>
            </a:ext>
          </a:extLst>
        </cdr:cNvPr>
        <cdr:cNvSpPr txBox="1"/>
      </cdr:nvSpPr>
      <cdr:spPr>
        <a:xfrm xmlns:a="http://schemas.openxmlformats.org/drawingml/2006/main">
          <a:off x="101559" y="6024282"/>
          <a:ext cx="12039600" cy="8337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tx1"/>
              </a:solidFill>
            </a:rPr>
            <a:t>Chronic</a:t>
          </a:r>
          <a:r>
            <a:rPr lang="en-US" sz="1400" baseline="0" dirty="0">
              <a:solidFill>
                <a:schemeClr val="tx1"/>
              </a:solidFill>
            </a:rPr>
            <a:t> patients are those with at least 90 days of coverage in the past 6 months</a:t>
          </a:r>
        </a:p>
        <a:p xmlns:a="http://schemas.openxmlformats.org/drawingml/2006/main">
          <a:r>
            <a:rPr lang="en-US" sz="1400" dirty="0">
              <a:solidFill>
                <a:schemeClr val="tx1"/>
              </a:solidFill>
            </a:rPr>
            <a:t>Missing data in 2016Q4 due to system conversion</a:t>
          </a:r>
          <a:endParaRPr lang="en-US" sz="1400" baseline="0" dirty="0">
            <a:solidFill>
              <a:schemeClr val="tx1"/>
            </a:solidFill>
          </a:endParaRPr>
        </a:p>
        <a:p xmlns:a="http://schemas.openxmlformats.org/drawingml/2006/main">
          <a:r>
            <a:rPr lang="en-US" sz="1400" baseline="0" dirty="0">
              <a:solidFill>
                <a:schemeClr val="tx1"/>
              </a:solidFill>
            </a:rPr>
            <a:t>Source:  NM Prescription Monitoring Program</a:t>
          </a:r>
          <a:endParaRPr lang="en-US" sz="1400"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0.0375</cdr:x>
      <cdr:y>0.92593</cdr:y>
    </cdr:from>
    <cdr:to>
      <cdr:x>0.91042</cdr:x>
      <cdr:y>0.99826</cdr:y>
    </cdr:to>
    <cdr:sp macro="" textlink="">
      <cdr:nvSpPr>
        <cdr:cNvPr id="2" name="TextBox 1">
          <a:extLst xmlns:a="http://schemas.openxmlformats.org/drawingml/2006/main">
            <a:ext uri="{FF2B5EF4-FFF2-40B4-BE49-F238E27FC236}">
              <a16:creationId xmlns:a16="http://schemas.microsoft.com/office/drawing/2014/main" id="{A379B7D5-D467-4507-8B10-5815FB87BB3E}"/>
            </a:ext>
          </a:extLst>
        </cdr:cNvPr>
        <cdr:cNvSpPr txBox="1"/>
      </cdr:nvSpPr>
      <cdr:spPr>
        <a:xfrm xmlns:a="http://schemas.openxmlformats.org/drawingml/2006/main">
          <a:off x="457200" y="6349999"/>
          <a:ext cx="10642641" cy="4960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1400" baseline="0" dirty="0">
              <a:solidFill>
                <a:schemeClr val="tx1"/>
              </a:solidFill>
              <a:effectLst/>
            </a:rPr>
            <a:t>Source:  Bureau of Vital Records and Health Statistics death data; UNM/GPS population estimates</a:t>
          </a:r>
          <a:endParaRPr lang="en-US" sz="1400" dirty="0">
            <a:solidFill>
              <a:schemeClr val="tx1"/>
            </a:solidFill>
            <a:effectLs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0.91296</cdr:y>
    </cdr:from>
    <cdr:to>
      <cdr:x>1</cdr:x>
      <cdr:y>1</cdr:y>
    </cdr:to>
    <cdr:sp macro="" textlink="">
      <cdr:nvSpPr>
        <cdr:cNvPr id="2" name="TextBox 1">
          <a:extLst xmlns:a="http://schemas.openxmlformats.org/drawingml/2006/main">
            <a:ext uri="{FF2B5EF4-FFF2-40B4-BE49-F238E27FC236}">
              <a16:creationId xmlns:a16="http://schemas.microsoft.com/office/drawing/2014/main" id="{F7C6E6E2-B67B-4669-B96A-79D3AECB7B55}"/>
            </a:ext>
          </a:extLst>
        </cdr:cNvPr>
        <cdr:cNvSpPr txBox="1"/>
      </cdr:nvSpPr>
      <cdr:spPr>
        <a:xfrm xmlns:a="http://schemas.openxmlformats.org/drawingml/2006/main">
          <a:off x="0" y="6261100"/>
          <a:ext cx="12192000" cy="5969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solidFill>
                <a:schemeClr val="tx1"/>
              </a:solidFill>
            </a:rPr>
            <a:t>Rates are age adjusted to</a:t>
          </a:r>
          <a:r>
            <a:rPr lang="en-US" sz="1400" baseline="0" dirty="0">
              <a:solidFill>
                <a:schemeClr val="tx1"/>
              </a:solidFill>
            </a:rPr>
            <a:t> the US 2000 standard population</a:t>
          </a:r>
        </a:p>
        <a:p xmlns:a="http://schemas.openxmlformats.org/drawingml/2006/main">
          <a:r>
            <a:rPr lang="en-US" sz="1400" baseline="0" dirty="0">
              <a:solidFill>
                <a:schemeClr val="tx1"/>
              </a:solidFill>
            </a:rPr>
            <a:t>Source:  Bureau of Vital Records and Health Statistics death data; UNM/GPS population estimates</a:t>
          </a:r>
          <a:endParaRPr lang="en-US" sz="1400" dirty="0">
            <a:solidFill>
              <a:schemeClr val="tx1"/>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0.04255</cdr:x>
      <cdr:y>0.88642</cdr:y>
    </cdr:from>
    <cdr:to>
      <cdr:x>0.97486</cdr:x>
      <cdr:y>0.99479</cdr:y>
    </cdr:to>
    <cdr:sp macro="" textlink="">
      <cdr:nvSpPr>
        <cdr:cNvPr id="2" name="TextBox 1">
          <a:extLst xmlns:a="http://schemas.openxmlformats.org/drawingml/2006/main">
            <a:ext uri="{FF2B5EF4-FFF2-40B4-BE49-F238E27FC236}">
              <a16:creationId xmlns:a16="http://schemas.microsoft.com/office/drawing/2014/main" id="{798BD7A6-6949-41CE-89FF-2D020C2D636A}"/>
            </a:ext>
          </a:extLst>
        </cdr:cNvPr>
        <cdr:cNvSpPr txBox="1"/>
      </cdr:nvSpPr>
      <cdr:spPr>
        <a:xfrm xmlns:a="http://schemas.openxmlformats.org/drawingml/2006/main">
          <a:off x="518770" y="6079067"/>
          <a:ext cx="11366722" cy="7432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tx1"/>
              </a:solidFill>
            </a:rPr>
            <a:t>Rates are age adjusted to</a:t>
          </a:r>
          <a:r>
            <a:rPr lang="en-US" sz="1400" baseline="0" dirty="0">
              <a:solidFill>
                <a:schemeClr val="tx1"/>
              </a:solidFill>
            </a:rPr>
            <a:t> the US 2000 standard population</a:t>
          </a:r>
        </a:p>
        <a:p xmlns:a="http://schemas.openxmlformats.org/drawingml/2006/main">
          <a:r>
            <a:rPr lang="en-US" sz="1400" baseline="0" dirty="0">
              <a:solidFill>
                <a:schemeClr val="tx1"/>
              </a:solidFill>
            </a:rPr>
            <a:t>Source:  Bureau of Vital Records and Health Statistics death data; UNM/GPS population estimates</a:t>
          </a:r>
          <a:endParaRPr lang="en-US" sz="1400" dirty="0">
            <a:solidFill>
              <a:schemeClr val="tx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0.0375</cdr:x>
      <cdr:y>0.92037</cdr:y>
    </cdr:from>
    <cdr:to>
      <cdr:x>0.93333</cdr:x>
      <cdr:y>0.98958</cdr:y>
    </cdr:to>
    <cdr:sp macro="" textlink="">
      <cdr:nvSpPr>
        <cdr:cNvPr id="2" name="TextBox 1">
          <a:extLst xmlns:a="http://schemas.openxmlformats.org/drawingml/2006/main">
            <a:ext uri="{FF2B5EF4-FFF2-40B4-BE49-F238E27FC236}">
              <a16:creationId xmlns:a16="http://schemas.microsoft.com/office/drawing/2014/main" id="{D5397915-8F8E-42B4-9FB2-17FF4B66E07A}"/>
            </a:ext>
          </a:extLst>
        </cdr:cNvPr>
        <cdr:cNvSpPr txBox="1"/>
      </cdr:nvSpPr>
      <cdr:spPr>
        <a:xfrm xmlns:a="http://schemas.openxmlformats.org/drawingml/2006/main">
          <a:off x="457200" y="6311900"/>
          <a:ext cx="10921959" cy="4746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tx1"/>
              </a:solidFill>
            </a:rPr>
            <a:t>Source:  Bureau</a:t>
          </a:r>
          <a:r>
            <a:rPr lang="en-US" sz="1400" baseline="0" dirty="0">
              <a:solidFill>
                <a:schemeClr val="tx1"/>
              </a:solidFill>
            </a:rPr>
            <a:t> of Vital Records and Health Statistics death data; UNM/GPS population estimates</a:t>
          </a:r>
          <a:endParaRPr lang="en-US" sz="1400" dirty="0">
            <a:solidFill>
              <a:schemeClr val="tx1"/>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0.0375</cdr:x>
      <cdr:y>0.93148</cdr:y>
    </cdr:from>
    <cdr:to>
      <cdr:x>0.93333</cdr:x>
      <cdr:y>0.98958</cdr:y>
    </cdr:to>
    <cdr:sp macro="" textlink="">
      <cdr:nvSpPr>
        <cdr:cNvPr id="2" name="TextBox 1">
          <a:extLst xmlns:a="http://schemas.openxmlformats.org/drawingml/2006/main">
            <a:ext uri="{FF2B5EF4-FFF2-40B4-BE49-F238E27FC236}">
              <a16:creationId xmlns:a16="http://schemas.microsoft.com/office/drawing/2014/main" id="{D5397915-8F8E-42B4-9FB2-17FF4B66E07A}"/>
            </a:ext>
          </a:extLst>
        </cdr:cNvPr>
        <cdr:cNvSpPr txBox="1"/>
      </cdr:nvSpPr>
      <cdr:spPr>
        <a:xfrm xmlns:a="http://schemas.openxmlformats.org/drawingml/2006/main">
          <a:off x="457200" y="6388100"/>
          <a:ext cx="10921959" cy="3984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tx1"/>
              </a:solidFill>
            </a:rPr>
            <a:t>Source:  Bureau</a:t>
          </a:r>
          <a:r>
            <a:rPr lang="en-US" sz="1400" baseline="0" dirty="0">
              <a:solidFill>
                <a:schemeClr val="tx1"/>
              </a:solidFill>
            </a:rPr>
            <a:t> of Vital Records and Health Statistics death data; UNM/GPS population estimates</a:t>
          </a:r>
          <a:endParaRPr lang="en-US" sz="1400" dirty="0">
            <a:solidFill>
              <a:schemeClr val="tx1"/>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0.02976</cdr:x>
      <cdr:y>0.84646</cdr:y>
    </cdr:from>
    <cdr:to>
      <cdr:x>0.88932</cdr:x>
      <cdr:y>1</cdr:y>
    </cdr:to>
    <cdr:sp macro="" textlink="">
      <cdr:nvSpPr>
        <cdr:cNvPr id="2" name="TextBox 1">
          <a:extLst xmlns:a="http://schemas.openxmlformats.org/drawingml/2006/main">
            <a:ext uri="{FF2B5EF4-FFF2-40B4-BE49-F238E27FC236}">
              <a16:creationId xmlns:a16="http://schemas.microsoft.com/office/drawing/2014/main" id="{9D1484A8-484A-4727-A485-C729CDD61117}"/>
            </a:ext>
          </a:extLst>
        </cdr:cNvPr>
        <cdr:cNvSpPr txBox="1"/>
      </cdr:nvSpPr>
      <cdr:spPr>
        <a:xfrm xmlns:a="http://schemas.openxmlformats.org/drawingml/2006/main">
          <a:off x="360360" y="5805055"/>
          <a:ext cx="10408253" cy="10529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solidFill>
                <a:schemeClr val="tx1"/>
              </a:solidFill>
            </a:rPr>
            <a:t>2016</a:t>
          </a:r>
          <a:r>
            <a:rPr lang="en-US" sz="1400" baseline="0" dirty="0">
              <a:solidFill>
                <a:schemeClr val="tx1"/>
              </a:solidFill>
            </a:rPr>
            <a:t> data as of 5/5/17</a:t>
          </a:r>
        </a:p>
        <a:p xmlns:a="http://schemas.openxmlformats.org/drawingml/2006/main">
          <a:r>
            <a:rPr lang="en-US" sz="1400" baseline="0" dirty="0">
              <a:solidFill>
                <a:schemeClr val="tx1"/>
              </a:solidFill>
            </a:rPr>
            <a:t>Drug categories are not mutually exclusive</a:t>
          </a:r>
        </a:p>
        <a:p xmlns:a="http://schemas.openxmlformats.org/drawingml/2006/main">
          <a:r>
            <a:rPr lang="en-US" sz="1400" baseline="0" dirty="0">
              <a:solidFill>
                <a:schemeClr val="tx1"/>
              </a:solidFill>
            </a:rPr>
            <a:t>Rates are age adjusted to the US 2000 standard population</a:t>
          </a:r>
        </a:p>
        <a:p xmlns:a="http://schemas.openxmlformats.org/drawingml/2006/main">
          <a:r>
            <a:rPr lang="en-US" sz="1400" baseline="0" dirty="0">
              <a:solidFill>
                <a:schemeClr val="tx1"/>
              </a:solidFill>
            </a:rPr>
            <a:t>Source:  Office of the Medical Investigator, UNM/GPS population estimates</a:t>
          </a:r>
          <a:endParaRPr lang="en-US" sz="1400" dirty="0">
            <a:solidFill>
              <a:schemeClr val="tx1"/>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0.02287</cdr:x>
      <cdr:y>0.18321</cdr:y>
    </cdr:from>
    <cdr:to>
      <cdr:x>0.05464</cdr:x>
      <cdr:y>0.86514</cdr:y>
    </cdr:to>
    <cdr:sp macro="" textlink="">
      <cdr:nvSpPr>
        <cdr:cNvPr id="2" name="TextBox 1">
          <a:extLst xmlns:a="http://schemas.openxmlformats.org/drawingml/2006/main">
            <a:ext uri="{FF2B5EF4-FFF2-40B4-BE49-F238E27FC236}">
              <a16:creationId xmlns:a16="http://schemas.microsoft.com/office/drawing/2014/main" id="{AF16CC19-7CA4-457E-9D77-25BB0B7B46F5}"/>
            </a:ext>
          </a:extLst>
        </cdr:cNvPr>
        <cdr:cNvSpPr txBox="1"/>
      </cdr:nvSpPr>
      <cdr:spPr>
        <a:xfrm xmlns:a="http://schemas.openxmlformats.org/drawingml/2006/main">
          <a:off x="171451" y="685800"/>
          <a:ext cx="238125" cy="2552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0.0305</cdr:x>
      <cdr:y>0.14249</cdr:y>
    </cdr:from>
    <cdr:to>
      <cdr:x>0.06989</cdr:x>
      <cdr:y>0.89822</cdr:y>
    </cdr:to>
    <cdr:sp macro="" textlink="">
      <cdr:nvSpPr>
        <cdr:cNvPr id="3" name="TextBox 2">
          <a:extLst xmlns:a="http://schemas.openxmlformats.org/drawingml/2006/main">
            <a:ext uri="{FF2B5EF4-FFF2-40B4-BE49-F238E27FC236}">
              <a16:creationId xmlns:a16="http://schemas.microsoft.com/office/drawing/2014/main" id="{DA1B5570-A731-4EFB-87D8-141C6AFD6390}"/>
            </a:ext>
          </a:extLst>
        </cdr:cNvPr>
        <cdr:cNvSpPr txBox="1"/>
      </cdr:nvSpPr>
      <cdr:spPr>
        <a:xfrm xmlns:a="http://schemas.openxmlformats.org/drawingml/2006/main">
          <a:off x="228601" y="533400"/>
          <a:ext cx="295275" cy="28289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8.54385E-8</cdr:x>
      <cdr:y>0.19084</cdr:y>
    </cdr:from>
    <cdr:to>
      <cdr:x>0.04949</cdr:x>
      <cdr:y>0.79623</cdr:y>
    </cdr:to>
    <cdr:sp macro="" textlink="">
      <cdr:nvSpPr>
        <cdr:cNvPr id="4" name="TextBox 3">
          <a:extLst xmlns:a="http://schemas.openxmlformats.org/drawingml/2006/main">
            <a:ext uri="{FF2B5EF4-FFF2-40B4-BE49-F238E27FC236}">
              <a16:creationId xmlns:a16="http://schemas.microsoft.com/office/drawing/2014/main" id="{36F9D4A3-5361-4FB8-B152-53BB12AF506F}"/>
            </a:ext>
          </a:extLst>
        </cdr:cNvPr>
        <cdr:cNvSpPr txBox="1"/>
      </cdr:nvSpPr>
      <cdr:spPr>
        <a:xfrm xmlns:a="http://schemas.openxmlformats.org/drawingml/2006/main">
          <a:off x="1" y="1236486"/>
          <a:ext cx="579270" cy="3922442"/>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800" dirty="0">
              <a:solidFill>
                <a:schemeClr val="accent1"/>
              </a:solidFill>
            </a:rPr>
            <a:t>Deaths per 100,00 population</a:t>
          </a:r>
        </a:p>
        <a:p xmlns:a="http://schemas.openxmlformats.org/drawingml/2006/main">
          <a:endParaRPr lang="en-US" sz="1100" dirty="0"/>
        </a:p>
      </cdr:txBody>
    </cdr:sp>
  </cdr:relSizeAnchor>
  <cdr:relSizeAnchor xmlns:cdr="http://schemas.openxmlformats.org/drawingml/2006/chartDrawing">
    <cdr:from>
      <cdr:x>0.94928</cdr:x>
      <cdr:y>0.20363</cdr:y>
    </cdr:from>
    <cdr:to>
      <cdr:x>0.98926</cdr:x>
      <cdr:y>0.7938</cdr:y>
    </cdr:to>
    <cdr:sp macro="" textlink="">
      <cdr:nvSpPr>
        <cdr:cNvPr id="5" name="TextBox 4">
          <a:extLst xmlns:a="http://schemas.openxmlformats.org/drawingml/2006/main">
            <a:ext uri="{FF2B5EF4-FFF2-40B4-BE49-F238E27FC236}">
              <a16:creationId xmlns:a16="http://schemas.microsoft.com/office/drawing/2014/main" id="{BF955653-EBBC-412B-8C98-95986D1E6C99}"/>
            </a:ext>
          </a:extLst>
        </cdr:cNvPr>
        <cdr:cNvSpPr txBox="1"/>
      </cdr:nvSpPr>
      <cdr:spPr>
        <a:xfrm xmlns:a="http://schemas.openxmlformats.org/drawingml/2006/main">
          <a:off x="11145697" y="1319350"/>
          <a:ext cx="469436" cy="3823812"/>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800" dirty="0">
              <a:solidFill>
                <a:srgbClr val="FF0000"/>
              </a:solidFill>
            </a:rPr>
            <a:t>Total MME per 100,000 population</a:t>
          </a:r>
        </a:p>
        <a:p xmlns:a="http://schemas.openxmlformats.org/drawingml/2006/main">
          <a:endParaRPr lang="en-US" sz="1100" dirty="0"/>
        </a:p>
      </cdr:txBody>
    </cdr:sp>
  </cdr:relSizeAnchor>
  <cdr:relSizeAnchor xmlns:cdr="http://schemas.openxmlformats.org/drawingml/2006/chartDrawing">
    <cdr:from>
      <cdr:x>0.0235</cdr:x>
      <cdr:y>0.94453</cdr:y>
    </cdr:from>
    <cdr:to>
      <cdr:x>0.67656</cdr:x>
      <cdr:y>1</cdr:y>
    </cdr:to>
    <cdr:sp macro="" textlink="">
      <cdr:nvSpPr>
        <cdr:cNvPr id="6" name="TextBox 5">
          <a:extLst xmlns:a="http://schemas.openxmlformats.org/drawingml/2006/main">
            <a:ext uri="{FF2B5EF4-FFF2-40B4-BE49-F238E27FC236}">
              <a16:creationId xmlns:a16="http://schemas.microsoft.com/office/drawing/2014/main" id="{57A54ED9-1CD9-45F5-B09C-6FD0EB4A9CA1}"/>
            </a:ext>
          </a:extLst>
        </cdr:cNvPr>
        <cdr:cNvSpPr txBox="1"/>
      </cdr:nvSpPr>
      <cdr:spPr>
        <a:xfrm xmlns:a="http://schemas.openxmlformats.org/drawingml/2006/main">
          <a:off x="283582" y="6477587"/>
          <a:ext cx="7880704" cy="3804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tx1"/>
              </a:solidFill>
            </a:rPr>
            <a:t>Source: DEA ARCOS data, Bureau</a:t>
          </a:r>
          <a:r>
            <a:rPr lang="en-US" sz="1400" baseline="0" dirty="0">
              <a:solidFill>
                <a:schemeClr val="tx1"/>
              </a:solidFill>
            </a:rPr>
            <a:t> of Vital Records and Health Statistics death data; UNM/GPS population estimates</a:t>
          </a:r>
          <a:endParaRPr lang="en-US" sz="1400" dirty="0">
            <a:solidFill>
              <a:schemeClr val="tx1"/>
            </a:solidFill>
          </a:endParaRPr>
        </a:p>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BF29FA-2826-4F2F-9322-7E8B377635B1}" type="datetimeFigureOut">
              <a:rPr lang="en-US" smtClean="0"/>
              <a:t>8/28/2017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D8106-2FC8-42C8-BC1F-5B41C0954990}" type="slidenum">
              <a:rPr lang="en-US" smtClean="0"/>
              <a:t>‹#›</a:t>
            </a:fld>
            <a:endParaRPr lang="en-US"/>
          </a:p>
        </p:txBody>
      </p:sp>
    </p:spTree>
    <p:extLst>
      <p:ext uri="{BB962C8B-B14F-4D97-AF65-F5344CB8AC3E}">
        <p14:creationId xmlns:p14="http://schemas.microsoft.com/office/powerpoint/2010/main" val="3986908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459E4E-615B-4C35-BCD8-2E106C6C40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78830" y="4571102"/>
            <a:ext cx="5381053" cy="4329568"/>
          </a:xfrm>
          <a:noFill/>
          <a:ln/>
        </p:spPr>
        <p:txBody>
          <a:bodyPr/>
          <a:lstStyle/>
          <a:p>
            <a:pPr eaLnBrk="1" hangingPunct="1"/>
            <a:endParaRPr lang="en-US" dirty="0"/>
          </a:p>
        </p:txBody>
      </p:sp>
    </p:spTree>
    <p:extLst>
      <p:ext uri="{BB962C8B-B14F-4D97-AF65-F5344CB8AC3E}">
        <p14:creationId xmlns:p14="http://schemas.microsoft.com/office/powerpoint/2010/main" val="386116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Comparing death rates by county</a:t>
            </a:r>
          </a:p>
        </p:txBody>
      </p:sp>
      <p:sp>
        <p:nvSpPr>
          <p:cNvPr id="4" name="Slide Number Placeholder 3"/>
          <p:cNvSpPr>
            <a:spLocks noGrp="1"/>
          </p:cNvSpPr>
          <p:nvPr>
            <p:ph type="sldNum" sz="quarter" idx="10"/>
          </p:nvPr>
        </p:nvSpPr>
        <p:spPr/>
        <p:txBody>
          <a:bodyPr/>
          <a:lstStyle/>
          <a:p>
            <a:fld id="{F48C352E-A1A4-4C71-B7B3-4C9A2022D156}" type="slidenum">
              <a:rPr lang="en-US" smtClean="0"/>
              <a:t>6</a:t>
            </a:fld>
            <a:endParaRPr lang="en-US" dirty="0"/>
          </a:p>
        </p:txBody>
      </p:sp>
    </p:spTree>
    <p:extLst>
      <p:ext uri="{BB962C8B-B14F-4D97-AF65-F5344CB8AC3E}">
        <p14:creationId xmlns:p14="http://schemas.microsoft.com/office/powerpoint/2010/main" val="3828910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E50EC3-8265-4E6A-8C04-2DA4546EC0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675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DF2FCC-0758-4539-B182-98BF3FC7A49C}"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695A9-EB3F-4AC2-9A96-10C6CCF60E0E}" type="slidenum">
              <a:rPr lang="en-US" smtClean="0"/>
              <a:t>‹#›</a:t>
            </a:fld>
            <a:endParaRPr lang="en-US"/>
          </a:p>
        </p:txBody>
      </p:sp>
    </p:spTree>
    <p:extLst>
      <p:ext uri="{BB962C8B-B14F-4D97-AF65-F5344CB8AC3E}">
        <p14:creationId xmlns:p14="http://schemas.microsoft.com/office/powerpoint/2010/main" val="4068585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DF2FCC-0758-4539-B182-98BF3FC7A49C}"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695A9-EB3F-4AC2-9A96-10C6CCF60E0E}" type="slidenum">
              <a:rPr lang="en-US" smtClean="0"/>
              <a:t>‹#›</a:t>
            </a:fld>
            <a:endParaRPr lang="en-US"/>
          </a:p>
        </p:txBody>
      </p:sp>
    </p:spTree>
    <p:extLst>
      <p:ext uri="{BB962C8B-B14F-4D97-AF65-F5344CB8AC3E}">
        <p14:creationId xmlns:p14="http://schemas.microsoft.com/office/powerpoint/2010/main" val="301677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DF2FCC-0758-4539-B182-98BF3FC7A49C}"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695A9-EB3F-4AC2-9A96-10C6CCF60E0E}" type="slidenum">
              <a:rPr lang="en-US" smtClean="0"/>
              <a:t>‹#›</a:t>
            </a:fld>
            <a:endParaRPr lang="en-US"/>
          </a:p>
        </p:txBody>
      </p:sp>
    </p:spTree>
    <p:extLst>
      <p:ext uri="{BB962C8B-B14F-4D97-AF65-F5344CB8AC3E}">
        <p14:creationId xmlns:p14="http://schemas.microsoft.com/office/powerpoint/2010/main" val="2480482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93223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1968368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65044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8/28/2017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35499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8/28/2017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44683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8/28/2017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98533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8/28/2017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48414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t>8/28/2017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78000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DF2FCC-0758-4539-B182-98BF3FC7A49C}"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695A9-EB3F-4AC2-9A96-10C6CCF60E0E}" type="slidenum">
              <a:rPr lang="en-US" smtClean="0"/>
              <a:t>‹#›</a:t>
            </a:fld>
            <a:endParaRPr lang="en-US"/>
          </a:p>
        </p:txBody>
      </p:sp>
    </p:spTree>
    <p:extLst>
      <p:ext uri="{BB962C8B-B14F-4D97-AF65-F5344CB8AC3E}">
        <p14:creationId xmlns:p14="http://schemas.microsoft.com/office/powerpoint/2010/main" val="3931177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8/28/2017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89672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40775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6187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DF2FCC-0758-4539-B182-98BF3FC7A49C}"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695A9-EB3F-4AC2-9A96-10C6CCF60E0E}" type="slidenum">
              <a:rPr lang="en-US" smtClean="0"/>
              <a:t>‹#›</a:t>
            </a:fld>
            <a:endParaRPr lang="en-US"/>
          </a:p>
        </p:txBody>
      </p:sp>
    </p:spTree>
    <p:extLst>
      <p:ext uri="{BB962C8B-B14F-4D97-AF65-F5344CB8AC3E}">
        <p14:creationId xmlns:p14="http://schemas.microsoft.com/office/powerpoint/2010/main" val="52433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DF2FCC-0758-4539-B182-98BF3FC7A49C}"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695A9-EB3F-4AC2-9A96-10C6CCF60E0E}" type="slidenum">
              <a:rPr lang="en-US" smtClean="0"/>
              <a:t>‹#›</a:t>
            </a:fld>
            <a:endParaRPr lang="en-US"/>
          </a:p>
        </p:txBody>
      </p:sp>
    </p:spTree>
    <p:extLst>
      <p:ext uri="{BB962C8B-B14F-4D97-AF65-F5344CB8AC3E}">
        <p14:creationId xmlns:p14="http://schemas.microsoft.com/office/powerpoint/2010/main" val="4248624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DF2FCC-0758-4539-B182-98BF3FC7A49C}" type="datetimeFigureOut">
              <a:rPr lang="en-US" smtClean="0"/>
              <a:t>8/28/2017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C695A9-EB3F-4AC2-9A96-10C6CCF60E0E}" type="slidenum">
              <a:rPr lang="en-US" smtClean="0"/>
              <a:t>‹#›</a:t>
            </a:fld>
            <a:endParaRPr lang="en-US"/>
          </a:p>
        </p:txBody>
      </p:sp>
    </p:spTree>
    <p:extLst>
      <p:ext uri="{BB962C8B-B14F-4D97-AF65-F5344CB8AC3E}">
        <p14:creationId xmlns:p14="http://schemas.microsoft.com/office/powerpoint/2010/main" val="2016209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DF2FCC-0758-4539-B182-98BF3FC7A49C}" type="datetimeFigureOut">
              <a:rPr lang="en-US" smtClean="0"/>
              <a:t>8/28/2017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C695A9-EB3F-4AC2-9A96-10C6CCF60E0E}" type="slidenum">
              <a:rPr lang="en-US" smtClean="0"/>
              <a:t>‹#›</a:t>
            </a:fld>
            <a:endParaRPr lang="en-US"/>
          </a:p>
        </p:txBody>
      </p:sp>
    </p:spTree>
    <p:extLst>
      <p:ext uri="{BB962C8B-B14F-4D97-AF65-F5344CB8AC3E}">
        <p14:creationId xmlns:p14="http://schemas.microsoft.com/office/powerpoint/2010/main" val="3334607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DF2FCC-0758-4539-B182-98BF3FC7A49C}" type="datetimeFigureOut">
              <a:rPr lang="en-US" smtClean="0"/>
              <a:t>8/28/2017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C695A9-EB3F-4AC2-9A96-10C6CCF60E0E}" type="slidenum">
              <a:rPr lang="en-US" smtClean="0"/>
              <a:t>‹#›</a:t>
            </a:fld>
            <a:endParaRPr lang="en-US"/>
          </a:p>
        </p:txBody>
      </p:sp>
    </p:spTree>
    <p:extLst>
      <p:ext uri="{BB962C8B-B14F-4D97-AF65-F5344CB8AC3E}">
        <p14:creationId xmlns:p14="http://schemas.microsoft.com/office/powerpoint/2010/main" val="1166140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DF2FCC-0758-4539-B182-98BF3FC7A49C}"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695A9-EB3F-4AC2-9A96-10C6CCF60E0E}" type="slidenum">
              <a:rPr lang="en-US" smtClean="0"/>
              <a:t>‹#›</a:t>
            </a:fld>
            <a:endParaRPr lang="en-US"/>
          </a:p>
        </p:txBody>
      </p:sp>
    </p:spTree>
    <p:extLst>
      <p:ext uri="{BB962C8B-B14F-4D97-AF65-F5344CB8AC3E}">
        <p14:creationId xmlns:p14="http://schemas.microsoft.com/office/powerpoint/2010/main" val="2881498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DF2FCC-0758-4539-B182-98BF3FC7A49C}"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695A9-EB3F-4AC2-9A96-10C6CCF60E0E}" type="slidenum">
              <a:rPr lang="en-US" smtClean="0"/>
              <a:t>‹#›</a:t>
            </a:fld>
            <a:endParaRPr lang="en-US"/>
          </a:p>
        </p:txBody>
      </p:sp>
    </p:spTree>
    <p:extLst>
      <p:ext uri="{BB962C8B-B14F-4D97-AF65-F5344CB8AC3E}">
        <p14:creationId xmlns:p14="http://schemas.microsoft.com/office/powerpoint/2010/main" val="3300258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F2FCC-0758-4539-B182-98BF3FC7A49C}" type="datetimeFigureOut">
              <a:rPr lang="en-US" smtClean="0"/>
              <a:t>8/28/2017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695A9-EB3F-4AC2-9A96-10C6CCF60E0E}" type="slidenum">
              <a:rPr lang="en-US" smtClean="0"/>
              <a:t>‹#›</a:t>
            </a:fld>
            <a:endParaRPr lang="en-US"/>
          </a:p>
        </p:txBody>
      </p:sp>
    </p:spTree>
    <p:extLst>
      <p:ext uri="{BB962C8B-B14F-4D97-AF65-F5344CB8AC3E}">
        <p14:creationId xmlns:p14="http://schemas.microsoft.com/office/powerpoint/2010/main" val="895773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24D31-43A5-475A-80CF-332C9F6DCF35}" type="datetimeFigureOut">
              <a:rPr lang="en-US" smtClean="0"/>
              <a:t>8/28/2017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8972872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nytimes.com/interactive/2017/08/03/upshot/opioid-drug-overdose-epidemic.html"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mailto:Ihsan.mahdi@state.nm.us" TargetMode="External"/><Relationship Id="rId2" Type="http://schemas.openxmlformats.org/officeDocument/2006/relationships/hyperlink" Target="mailto:Annaliese.Mayette@state.nm.us" TargetMode="External"/><Relationship Id="rId1" Type="http://schemas.openxmlformats.org/officeDocument/2006/relationships/slideLayout" Target="../slideLayouts/slideLayout7.xml"/><Relationship Id="rId6" Type="http://schemas.openxmlformats.org/officeDocument/2006/relationships/hyperlink" Target="mailto:Rosa.Lopez@state.nm.us" TargetMode="External"/><Relationship Id="rId5" Type="http://schemas.openxmlformats.org/officeDocument/2006/relationships/hyperlink" Target="https://nmhealth.org/about/erd/ibeb/sap/" TargetMode="External"/><Relationship Id="rId4" Type="http://schemas.openxmlformats.org/officeDocument/2006/relationships/hyperlink" Target="mailto:Laura.Tomedi@state.nm.u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cdc.gov/mmwr/preview/mmwrhtml/mm6043a4.htm?s_cid=mm6043a4_w"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1B4E1A-F738-4E4D-AC5B-4E786FB132BE}"/>
              </a:ext>
            </a:extLst>
          </p:cNvPr>
          <p:cNvSpPr txBox="1"/>
          <p:nvPr/>
        </p:nvSpPr>
        <p:spPr>
          <a:xfrm>
            <a:off x="914400" y="1624405"/>
            <a:ext cx="10004611" cy="3139321"/>
          </a:xfrm>
          <a:prstGeom prst="rect">
            <a:avLst/>
          </a:prstGeom>
          <a:noFill/>
        </p:spPr>
        <p:txBody>
          <a:bodyPr wrap="square" rtlCol="0">
            <a:spAutoFit/>
          </a:bodyPr>
          <a:lstStyle/>
          <a:p>
            <a:pPr algn="ctr"/>
            <a:r>
              <a:rPr lang="en-US" sz="7200" dirty="0"/>
              <a:t>Recipients’ Meeting</a:t>
            </a:r>
          </a:p>
          <a:p>
            <a:endParaRPr lang="en-US" dirty="0"/>
          </a:p>
          <a:p>
            <a:endParaRPr lang="en-US" dirty="0"/>
          </a:p>
          <a:p>
            <a:pPr algn="ctr"/>
            <a:r>
              <a:rPr lang="en-US" sz="2400" dirty="0"/>
              <a:t>August 29, 2017</a:t>
            </a:r>
          </a:p>
          <a:p>
            <a:pPr algn="ctr"/>
            <a:endParaRPr lang="en-US" sz="2400" dirty="0"/>
          </a:p>
          <a:p>
            <a:pPr algn="ctr"/>
            <a:endParaRPr lang="en-US" sz="2400" dirty="0"/>
          </a:p>
          <a:p>
            <a:pPr algn="ctr"/>
            <a:r>
              <a:rPr lang="en-US" dirty="0"/>
              <a:t>Annaliese Mayette, Drug Epidemiologist</a:t>
            </a:r>
          </a:p>
        </p:txBody>
      </p:sp>
      <p:pic>
        <p:nvPicPr>
          <p:cNvPr id="4" name="Picture 3" descr="A close up of a sign&#10;&#10;Description generated with high confidence">
            <a:extLst>
              <a:ext uri="{FF2B5EF4-FFF2-40B4-BE49-F238E27FC236}">
                <a16:creationId xmlns:a16="http://schemas.microsoft.com/office/drawing/2014/main" id="{2F720CD6-B4AC-4C94-BA69-544DA197C3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2310" y="5352893"/>
            <a:ext cx="1215616" cy="755539"/>
          </a:xfrm>
          <a:prstGeom prst="rect">
            <a:avLst/>
          </a:prstGeom>
        </p:spPr>
      </p:pic>
    </p:spTree>
    <p:extLst>
      <p:ext uri="{BB962C8B-B14F-4D97-AF65-F5344CB8AC3E}">
        <p14:creationId xmlns:p14="http://schemas.microsoft.com/office/powerpoint/2010/main" val="1936058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83F8D4C-BDD7-452A-B132-F4F83E738379}"/>
              </a:ext>
            </a:extLst>
          </p:cNvPr>
          <p:cNvGraphicFramePr>
            <a:graphicFrameLocks/>
          </p:cNvGraphicFramePr>
          <p:nvPr>
            <p:extLst>
              <p:ext uri="{D42A27DB-BD31-4B8C-83A1-F6EECF244321}">
                <p14:modId xmlns:p14="http://schemas.microsoft.com/office/powerpoint/2010/main" val="2458050239"/>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1506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282ADB0-0000-41E6-BE4E-F3215CE9780D}"/>
              </a:ext>
            </a:extLst>
          </p:cNvPr>
          <p:cNvGraphicFramePr>
            <a:graphicFrameLocks/>
          </p:cNvGraphicFramePr>
          <p:nvPr>
            <p:extLst>
              <p:ext uri="{D42A27DB-BD31-4B8C-83A1-F6EECF244321}">
                <p14:modId xmlns:p14="http://schemas.microsoft.com/office/powerpoint/2010/main" val="3279837262"/>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4669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1496BC-77A7-4A30-9FD3-E99199EDFCEA}"/>
              </a:ext>
            </a:extLst>
          </p:cNvPr>
          <p:cNvSpPr txBox="1"/>
          <p:nvPr/>
        </p:nvSpPr>
        <p:spPr>
          <a:xfrm>
            <a:off x="3044414" y="2571078"/>
            <a:ext cx="6443830" cy="1200329"/>
          </a:xfrm>
          <a:prstGeom prst="rect">
            <a:avLst/>
          </a:prstGeom>
          <a:noFill/>
        </p:spPr>
        <p:txBody>
          <a:bodyPr wrap="square" rtlCol="0">
            <a:spAutoFit/>
          </a:bodyPr>
          <a:lstStyle/>
          <a:p>
            <a:r>
              <a:rPr lang="en-US" sz="7200" dirty="0"/>
              <a:t>Specific Drugs</a:t>
            </a:r>
          </a:p>
        </p:txBody>
      </p:sp>
    </p:spTree>
    <p:extLst>
      <p:ext uri="{BB962C8B-B14F-4D97-AF65-F5344CB8AC3E}">
        <p14:creationId xmlns:p14="http://schemas.microsoft.com/office/powerpoint/2010/main" val="749030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87B21EE-359A-444E-A52E-0FE968019554}"/>
              </a:ext>
            </a:extLst>
          </p:cNvPr>
          <p:cNvGraphicFramePr>
            <a:graphicFrameLocks/>
          </p:cNvGraphicFramePr>
          <p:nvPr>
            <p:extLst>
              <p:ext uri="{D42A27DB-BD31-4B8C-83A1-F6EECF244321}">
                <p14:modId xmlns:p14="http://schemas.microsoft.com/office/powerpoint/2010/main" val="4099901106"/>
              </p:ext>
            </p:extLst>
          </p:nvPr>
        </p:nvGraphicFramePr>
        <p:xfrm>
          <a:off x="0" y="-1"/>
          <a:ext cx="12275819" cy="67437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2888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3B73007-2BE1-4D66-B34F-9D9A1920EDA2}"/>
              </a:ext>
            </a:extLst>
          </p:cNvPr>
          <p:cNvGraphicFramePr>
            <a:graphicFrameLocks/>
          </p:cNvGraphicFramePr>
          <p:nvPr>
            <p:extLst>
              <p:ext uri="{D42A27DB-BD31-4B8C-83A1-F6EECF244321}">
                <p14:modId xmlns:p14="http://schemas.microsoft.com/office/powerpoint/2010/main" val="1992738697"/>
              </p:ext>
            </p:extLst>
          </p:nvPr>
        </p:nvGraphicFramePr>
        <p:xfrm>
          <a:off x="0" y="0"/>
          <a:ext cx="12067309"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3411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95A5709-C854-4312-95AE-138C5BD7463D}"/>
              </a:ext>
            </a:extLst>
          </p:cNvPr>
          <p:cNvGraphicFramePr>
            <a:graphicFrameLocks/>
          </p:cNvGraphicFramePr>
          <p:nvPr>
            <p:extLst>
              <p:ext uri="{D42A27DB-BD31-4B8C-83A1-F6EECF244321}">
                <p14:modId xmlns:p14="http://schemas.microsoft.com/office/powerpoint/2010/main" val="722834499"/>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0764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C0CFBE6-CBCA-473E-8BD3-BAC53F5FE969}"/>
              </a:ext>
            </a:extLst>
          </p:cNvPr>
          <p:cNvGraphicFramePr>
            <a:graphicFrameLocks/>
          </p:cNvGraphicFramePr>
          <p:nvPr>
            <p:extLst>
              <p:ext uri="{D42A27DB-BD31-4B8C-83A1-F6EECF244321}">
                <p14:modId xmlns:p14="http://schemas.microsoft.com/office/powerpoint/2010/main" val="1721481172"/>
              </p:ext>
            </p:extLst>
          </p:nvPr>
        </p:nvGraphicFramePr>
        <p:xfrm>
          <a:off x="0" y="0"/>
          <a:ext cx="11981329"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5715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7FEEFA-1400-48A6-90A3-9EEA7D9B6E70}"/>
              </a:ext>
            </a:extLst>
          </p:cNvPr>
          <p:cNvSpPr txBox="1"/>
          <p:nvPr/>
        </p:nvSpPr>
        <p:spPr>
          <a:xfrm>
            <a:off x="3173505" y="2506532"/>
            <a:ext cx="6809591" cy="2308324"/>
          </a:xfrm>
          <a:prstGeom prst="rect">
            <a:avLst/>
          </a:prstGeom>
          <a:noFill/>
        </p:spPr>
        <p:txBody>
          <a:bodyPr wrap="square" rtlCol="0">
            <a:spAutoFit/>
          </a:bodyPr>
          <a:lstStyle/>
          <a:p>
            <a:r>
              <a:rPr lang="en-US" sz="7200" dirty="0"/>
              <a:t>Patients and Prescriptions</a:t>
            </a:r>
          </a:p>
        </p:txBody>
      </p:sp>
    </p:spTree>
    <p:extLst>
      <p:ext uri="{BB962C8B-B14F-4D97-AF65-F5344CB8AC3E}">
        <p14:creationId xmlns:p14="http://schemas.microsoft.com/office/powerpoint/2010/main" val="287592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CCAF0CC-287D-4E58-8E92-A34C133E0565}"/>
              </a:ext>
            </a:extLst>
          </p:cNvPr>
          <p:cNvGraphicFramePr>
            <a:graphicFrameLocks/>
          </p:cNvGraphicFramePr>
          <p:nvPr>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3828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B404F1D-2152-4B5D-BF53-4D46DFA25376}"/>
              </a:ext>
            </a:extLst>
          </p:cNvPr>
          <p:cNvGraphicFramePr>
            <a:graphicFrameLocks/>
          </p:cNvGraphicFramePr>
          <p:nvPr>
            <p:extLst>
              <p:ext uri="{D42A27DB-BD31-4B8C-83A1-F6EECF244321}">
                <p14:modId xmlns:p14="http://schemas.microsoft.com/office/powerpoint/2010/main" val="4058555337"/>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8905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483A32-0F3A-430B-B3FD-76A280312677}"/>
              </a:ext>
            </a:extLst>
          </p:cNvPr>
          <p:cNvPicPr>
            <a:picLocks noChangeAspect="1"/>
          </p:cNvPicPr>
          <p:nvPr/>
        </p:nvPicPr>
        <p:blipFill>
          <a:blip r:embed="rId2"/>
          <a:stretch>
            <a:fillRect/>
          </a:stretch>
        </p:blipFill>
        <p:spPr>
          <a:xfrm>
            <a:off x="2936838" y="70731"/>
            <a:ext cx="5927762" cy="6228470"/>
          </a:xfrm>
          <a:prstGeom prst="rect">
            <a:avLst/>
          </a:prstGeom>
        </p:spPr>
      </p:pic>
      <p:sp>
        <p:nvSpPr>
          <p:cNvPr id="3" name="TextBox 2">
            <a:extLst>
              <a:ext uri="{FF2B5EF4-FFF2-40B4-BE49-F238E27FC236}">
                <a16:creationId xmlns:a16="http://schemas.microsoft.com/office/drawing/2014/main" id="{9ABC794F-25EA-4869-82B4-0BA14D1337DC}"/>
              </a:ext>
            </a:extLst>
          </p:cNvPr>
          <p:cNvSpPr txBox="1"/>
          <p:nvPr/>
        </p:nvSpPr>
        <p:spPr>
          <a:xfrm>
            <a:off x="3200400" y="6426200"/>
            <a:ext cx="5575300" cy="461665"/>
          </a:xfrm>
          <a:prstGeom prst="rect">
            <a:avLst/>
          </a:prstGeom>
          <a:noFill/>
        </p:spPr>
        <p:txBody>
          <a:bodyPr wrap="square" rtlCol="0">
            <a:spAutoFit/>
          </a:bodyPr>
          <a:lstStyle/>
          <a:p>
            <a:r>
              <a:rPr lang="en-US" sz="800" dirty="0">
                <a:latin typeface="georgia" panose="02040502050405020303" pitchFamily="18" charset="0"/>
              </a:rPr>
              <a:t>Source: NY Times, Short Answers to Hard Questions About the Opioid Crisis, August 3, 2017 (retrieved on 4 august, 2017 from </a:t>
            </a:r>
            <a:r>
              <a:rPr lang="en-US" sz="800" dirty="0">
                <a:latin typeface="georgia" panose="02040502050405020303" pitchFamily="18" charset="0"/>
                <a:hlinkClick r:id="rId3"/>
              </a:rPr>
              <a:t>https://www.nytimes.com/interactive/2017/08/03/upshot/opioid-drug-overdose-epidemic.html</a:t>
            </a:r>
            <a:r>
              <a:rPr lang="en-US" sz="800" dirty="0">
                <a:latin typeface="georgia" panose="02040502050405020303" pitchFamily="18" charset="0"/>
              </a:rPr>
              <a:t>)</a:t>
            </a:r>
          </a:p>
          <a:p>
            <a:r>
              <a:rPr lang="en-US" sz="800" dirty="0">
                <a:latin typeface="georgia" panose="02040502050405020303" pitchFamily="18" charset="0"/>
              </a:rPr>
              <a:t>The US rate was ‘roughly 2 percent’ in 2015</a:t>
            </a:r>
            <a:endParaRPr lang="en-US" sz="800" dirty="0"/>
          </a:p>
        </p:txBody>
      </p:sp>
    </p:spTree>
    <p:extLst>
      <p:ext uri="{BB962C8B-B14F-4D97-AF65-F5344CB8AC3E}">
        <p14:creationId xmlns:p14="http://schemas.microsoft.com/office/powerpoint/2010/main" val="3855536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3142F4B-424F-4879-ABE4-CC689CBFEE20}"/>
              </a:ext>
            </a:extLst>
          </p:cNvPr>
          <p:cNvGraphicFramePr>
            <a:graphicFrameLocks/>
          </p:cNvGraphicFramePr>
          <p:nvPr>
            <p:extLst>
              <p:ext uri="{D42A27DB-BD31-4B8C-83A1-F6EECF244321}">
                <p14:modId xmlns:p14="http://schemas.microsoft.com/office/powerpoint/2010/main" val="126710854"/>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0336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B846AC7F-73E0-41CC-A29B-7DE3875CEB18}"/>
              </a:ext>
            </a:extLst>
          </p:cNvPr>
          <p:cNvGraphicFramePr>
            <a:graphicFrameLocks/>
          </p:cNvGraphicFramePr>
          <p:nvPr>
            <p:extLst>
              <p:ext uri="{D42A27DB-BD31-4B8C-83A1-F6EECF244321}">
                <p14:modId xmlns:p14="http://schemas.microsoft.com/office/powerpoint/2010/main" val="2922764132"/>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146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F253994-E93F-4BC6-ADB1-ACD7B9DDB042}"/>
              </a:ext>
            </a:extLst>
          </p:cNvPr>
          <p:cNvGraphicFramePr>
            <a:graphicFrameLocks/>
          </p:cNvGraphicFramePr>
          <p:nvPr>
            <p:extLst>
              <p:ext uri="{D42A27DB-BD31-4B8C-83A1-F6EECF244321}">
                <p14:modId xmlns:p14="http://schemas.microsoft.com/office/powerpoint/2010/main" val="954958919"/>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6836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F06613-1979-4D0C-A016-0F76C2252DFB}"/>
              </a:ext>
            </a:extLst>
          </p:cNvPr>
          <p:cNvSpPr txBox="1"/>
          <p:nvPr/>
        </p:nvSpPr>
        <p:spPr>
          <a:xfrm>
            <a:off x="3915784" y="2334409"/>
            <a:ext cx="5723068" cy="1200329"/>
          </a:xfrm>
          <a:prstGeom prst="rect">
            <a:avLst/>
          </a:prstGeom>
          <a:noFill/>
        </p:spPr>
        <p:txBody>
          <a:bodyPr wrap="square" rtlCol="0">
            <a:spAutoFit/>
          </a:bodyPr>
          <a:lstStyle/>
          <a:p>
            <a:r>
              <a:rPr lang="en-US" sz="7200" dirty="0"/>
              <a:t>Treatment</a:t>
            </a:r>
          </a:p>
        </p:txBody>
      </p:sp>
    </p:spTree>
    <p:extLst>
      <p:ext uri="{BB962C8B-B14F-4D97-AF65-F5344CB8AC3E}">
        <p14:creationId xmlns:p14="http://schemas.microsoft.com/office/powerpoint/2010/main" val="3715421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ED59086-2B97-4638-99B4-367A1DB3BE10}"/>
              </a:ext>
            </a:extLst>
          </p:cNvPr>
          <p:cNvGraphicFramePr>
            <a:graphicFrameLocks/>
          </p:cNvGraphicFramePr>
          <p:nvPr>
            <p:extLst>
              <p:ext uri="{D42A27DB-BD31-4B8C-83A1-F6EECF244321}">
                <p14:modId xmlns:p14="http://schemas.microsoft.com/office/powerpoint/2010/main" val="266984950"/>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958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B835E52-DA99-436A-A68B-6AC6A8B09D90}"/>
              </a:ext>
            </a:extLst>
          </p:cNvPr>
          <p:cNvGraphicFramePr>
            <a:graphicFrameLocks/>
          </p:cNvGraphicFramePr>
          <p:nvPr>
            <p:extLst>
              <p:ext uri="{D42A27DB-BD31-4B8C-83A1-F6EECF244321}">
                <p14:modId xmlns:p14="http://schemas.microsoft.com/office/powerpoint/2010/main" val="1473988684"/>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7126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ACE1C8E7-C3A3-458E-B97D-233F40E25966}"/>
              </a:ext>
            </a:extLst>
          </p:cNvPr>
          <p:cNvGraphicFramePr>
            <a:graphicFrameLocks/>
          </p:cNvGraphicFramePr>
          <p:nvPr>
            <p:extLst>
              <p:ext uri="{D42A27DB-BD31-4B8C-83A1-F6EECF244321}">
                <p14:modId xmlns:p14="http://schemas.microsoft.com/office/powerpoint/2010/main" val="1136706680"/>
              </p:ext>
            </p:extLst>
          </p:nvPr>
        </p:nvGraphicFramePr>
        <p:xfrm>
          <a:off x="0" y="0"/>
          <a:ext cx="12192000" cy="6857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1095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515A1E-540A-4E2B-8E6D-4360B9700DE0}"/>
              </a:ext>
            </a:extLst>
          </p:cNvPr>
          <p:cNvSpPr txBox="1"/>
          <p:nvPr/>
        </p:nvSpPr>
        <p:spPr>
          <a:xfrm>
            <a:off x="3560780" y="2108499"/>
            <a:ext cx="6196405" cy="2308324"/>
          </a:xfrm>
          <a:prstGeom prst="rect">
            <a:avLst/>
          </a:prstGeom>
          <a:noFill/>
        </p:spPr>
        <p:txBody>
          <a:bodyPr wrap="square" rtlCol="0">
            <a:spAutoFit/>
          </a:bodyPr>
          <a:lstStyle/>
          <a:p>
            <a:r>
              <a:rPr lang="en-US" sz="7200" dirty="0"/>
              <a:t>PMP </a:t>
            </a:r>
          </a:p>
          <a:p>
            <a:r>
              <a:rPr lang="en-US" sz="7200" dirty="0"/>
              <a:t>Requests</a:t>
            </a:r>
          </a:p>
        </p:txBody>
      </p:sp>
    </p:spTree>
    <p:extLst>
      <p:ext uri="{BB962C8B-B14F-4D97-AF65-F5344CB8AC3E}">
        <p14:creationId xmlns:p14="http://schemas.microsoft.com/office/powerpoint/2010/main" val="1322422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32D6ED8-40A1-4807-818F-2B846B07BEE8}"/>
              </a:ext>
            </a:extLst>
          </p:cNvPr>
          <p:cNvGraphicFramePr>
            <a:graphicFrameLocks/>
          </p:cNvGraphicFramePr>
          <p:nvPr>
            <p:extLst>
              <p:ext uri="{D42A27DB-BD31-4B8C-83A1-F6EECF244321}">
                <p14:modId xmlns:p14="http://schemas.microsoft.com/office/powerpoint/2010/main" val="2833014446"/>
              </p:ext>
            </p:extLst>
          </p:nvPr>
        </p:nvGraphicFramePr>
        <p:xfrm>
          <a:off x="0" y="0"/>
          <a:ext cx="12191999"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7903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9F4D0401-B614-45B0-9D33-816A7B9CCE8D}"/>
              </a:ext>
            </a:extLst>
          </p:cNvPr>
          <p:cNvGraphicFramePr>
            <a:graphicFrameLocks/>
          </p:cNvGraphicFramePr>
          <p:nvPr>
            <p:extLst>
              <p:ext uri="{D42A27DB-BD31-4B8C-83A1-F6EECF244321}">
                <p14:modId xmlns:p14="http://schemas.microsoft.com/office/powerpoint/2010/main" val="3552237660"/>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9032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D0F210-B60E-4728-830E-81E904A7663D}"/>
              </a:ext>
            </a:extLst>
          </p:cNvPr>
          <p:cNvSpPr/>
          <p:nvPr/>
        </p:nvSpPr>
        <p:spPr>
          <a:xfrm>
            <a:off x="1344706" y="839096"/>
            <a:ext cx="9692640" cy="4770537"/>
          </a:xfrm>
          <a:prstGeom prst="rect">
            <a:avLst/>
          </a:prstGeom>
        </p:spPr>
        <p:txBody>
          <a:bodyPr wrap="square">
            <a:spAutoFit/>
          </a:bodyPr>
          <a:lstStyle/>
          <a:p>
            <a:r>
              <a:rPr lang="en-US" sz="4000" dirty="0">
                <a:latin typeface="georgia" panose="02040502050405020303" pitchFamily="18" charset="0"/>
              </a:rPr>
              <a:t>“Overdoses killed more people last year than guns or car accidents, and are doing so at a pace faster than the H.I.V. epidemic at its peak. In 2015, roughly 2 percent of deaths — one in 50 — in the United States were drug-related.”</a:t>
            </a:r>
          </a:p>
          <a:p>
            <a:endParaRPr lang="en-US" sz="3600" dirty="0">
              <a:latin typeface="georgia" panose="02040502050405020303" pitchFamily="18" charset="0"/>
            </a:endParaRPr>
          </a:p>
          <a:p>
            <a:r>
              <a:rPr lang="en-US" sz="1400" dirty="0">
                <a:latin typeface="georgia" panose="02040502050405020303" pitchFamily="18" charset="0"/>
              </a:rPr>
              <a:t>Source: NY Times, Short Answers to Hard Questions About the Opioid Crisis, August 3, 2017 (retrieved on 4 august, 2017 from https://www.nytimes.com/interactive/2017/08/03/upshot/opioid-drug-overdose-epidemic.html)</a:t>
            </a:r>
            <a:endParaRPr lang="en-US" sz="1400" dirty="0"/>
          </a:p>
        </p:txBody>
      </p:sp>
    </p:spTree>
    <p:extLst>
      <p:ext uri="{BB962C8B-B14F-4D97-AF65-F5344CB8AC3E}">
        <p14:creationId xmlns:p14="http://schemas.microsoft.com/office/powerpoint/2010/main" val="2324739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47F38-2DB8-4770-AB75-B5CEBD094A35}"/>
              </a:ext>
            </a:extLst>
          </p:cNvPr>
          <p:cNvSpPr txBox="1">
            <a:spLocks/>
          </p:cNvSpPr>
          <p:nvPr/>
        </p:nvSpPr>
        <p:spPr>
          <a:xfrm>
            <a:off x="757813" y="18425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Percent of Patients with No PMP Review </a:t>
            </a:r>
          </a:p>
          <a:p>
            <a:pPr algn="ctr"/>
            <a:r>
              <a:rPr lang="en-US" sz="3600" dirty="0">
                <a:latin typeface="+mn-lt"/>
              </a:rPr>
              <a:t>by Opioid Use Category, NM, 2016</a:t>
            </a:r>
          </a:p>
        </p:txBody>
      </p:sp>
      <p:graphicFrame>
        <p:nvGraphicFramePr>
          <p:cNvPr id="3" name="Content Placeholder 6">
            <a:extLst>
              <a:ext uri="{FF2B5EF4-FFF2-40B4-BE49-F238E27FC236}">
                <a16:creationId xmlns:a16="http://schemas.microsoft.com/office/drawing/2014/main" id="{35FA7D09-B0A0-4907-8333-723EFAB4F1DB}"/>
              </a:ext>
            </a:extLst>
          </p:cNvPr>
          <p:cNvGraphicFramePr>
            <a:graphicFrameLocks/>
          </p:cNvGraphicFramePr>
          <p:nvPr>
            <p:extLst/>
          </p:nvPr>
        </p:nvGraphicFramePr>
        <p:xfrm>
          <a:off x="540328" y="1330038"/>
          <a:ext cx="10868891" cy="498547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3E01B08B-7C57-4F51-A1E3-ACA3837ED52C}"/>
              </a:ext>
            </a:extLst>
          </p:cNvPr>
          <p:cNvSpPr txBox="1"/>
          <p:nvPr/>
        </p:nvSpPr>
        <p:spPr>
          <a:xfrm>
            <a:off x="289560" y="6488668"/>
            <a:ext cx="9540240" cy="307777"/>
          </a:xfrm>
          <a:prstGeom prst="rect">
            <a:avLst/>
          </a:prstGeom>
          <a:noFill/>
        </p:spPr>
        <p:txBody>
          <a:bodyPr wrap="square" rtlCol="0">
            <a:spAutoFit/>
          </a:bodyPr>
          <a:lstStyle/>
          <a:p>
            <a:r>
              <a:rPr lang="en-US" sz="1400" dirty="0"/>
              <a:t>Source:  NM Prescription Monitoring Program</a:t>
            </a:r>
          </a:p>
        </p:txBody>
      </p:sp>
    </p:spTree>
    <p:extLst>
      <p:ext uri="{BB962C8B-B14F-4D97-AF65-F5344CB8AC3E}">
        <p14:creationId xmlns:p14="http://schemas.microsoft.com/office/powerpoint/2010/main" val="1515619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870C01-6F80-4758-91F3-CE4B4B1B6B93}"/>
              </a:ext>
            </a:extLst>
          </p:cNvPr>
          <p:cNvSpPr txBox="1"/>
          <p:nvPr/>
        </p:nvSpPr>
        <p:spPr>
          <a:xfrm>
            <a:off x="3869634" y="1378226"/>
            <a:ext cx="4585253" cy="3416320"/>
          </a:xfrm>
          <a:prstGeom prst="rect">
            <a:avLst/>
          </a:prstGeom>
          <a:noFill/>
        </p:spPr>
        <p:txBody>
          <a:bodyPr wrap="square" rtlCol="0">
            <a:spAutoFit/>
          </a:bodyPr>
          <a:lstStyle/>
          <a:p>
            <a:r>
              <a:rPr lang="en-US" sz="7200" dirty="0"/>
              <a:t>Neonatal </a:t>
            </a:r>
          </a:p>
          <a:p>
            <a:r>
              <a:rPr lang="en-US" sz="7200" dirty="0"/>
              <a:t>Abstinence </a:t>
            </a:r>
          </a:p>
          <a:p>
            <a:r>
              <a:rPr lang="en-US" sz="7200" dirty="0"/>
              <a:t>Syndrome</a:t>
            </a:r>
          </a:p>
        </p:txBody>
      </p:sp>
    </p:spTree>
    <p:extLst>
      <p:ext uri="{BB962C8B-B14F-4D97-AF65-F5344CB8AC3E}">
        <p14:creationId xmlns:p14="http://schemas.microsoft.com/office/powerpoint/2010/main" val="921395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820766"/>
            <a:ext cx="1121968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Sources: US: Weighted national estimates from HCUP Nationwide Inpatient Sample (NIS), 2000, Agency for Healthcare Research and Quality (AHRQ), based on data collected by individual States and provided to AHRQ by the States. Total number of weighted discharges in the U.S. based on HCUP NIS = 36,417,565.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New Mexico: 2000-2015 Hospital Inpatient Discharge Data (HIDD). </a:t>
            </a:r>
          </a:p>
        </p:txBody>
      </p:sp>
      <p:sp>
        <p:nvSpPr>
          <p:cNvPr id="2" name="TextBox 1"/>
          <p:cNvSpPr txBox="1"/>
          <p:nvPr/>
        </p:nvSpPr>
        <p:spPr>
          <a:xfrm>
            <a:off x="932688" y="0"/>
            <a:ext cx="1028700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3200" b="0" i="0" u="none" strike="noStrike" kern="1200" spc="0" baseline="0">
                <a:solidFill>
                  <a:prstClr val="white">
                    <a:lumMod val="65000"/>
                    <a:lumOff val="35000"/>
                  </a:prstClr>
                </a:solidFill>
                <a:latin typeface="+mn-lt"/>
                <a:ea typeface="+mn-ea"/>
                <a:cs typeface="+mn-cs"/>
              </a:defRPr>
            </a:pPr>
            <a:r>
              <a:rPr kumimoji="0" lang="en-US" sz="3600" b="0" i="0" u="none" strike="noStrike" kern="1200" cap="none" spc="0" normalizeH="0" baseline="0" noProof="0" dirty="0">
                <a:ln>
                  <a:noFill/>
                </a:ln>
                <a:solidFill>
                  <a:prstClr val="white">
                    <a:lumMod val="65000"/>
                    <a:lumOff val="35000"/>
                  </a:prstClr>
                </a:solidFill>
                <a:effectLst/>
                <a:uLnTx/>
                <a:uFillTx/>
                <a:latin typeface="Calibri" panose="020F0502020204030204"/>
                <a:ea typeface="+mn-ea"/>
                <a:cs typeface="+mn-cs"/>
              </a:rPr>
              <a:t>Neonatal Abstinence Syndrome, </a:t>
            </a:r>
          </a:p>
          <a:p>
            <a:pPr marL="0" marR="0" lvl="0" indent="0" algn="ctr" defTabSz="914400" rtl="0" eaLnBrk="1" fontAlgn="auto" latinLnBrk="0" hangingPunct="1">
              <a:lnSpc>
                <a:spcPct val="100000"/>
              </a:lnSpc>
              <a:spcBef>
                <a:spcPts val="0"/>
              </a:spcBef>
              <a:spcAft>
                <a:spcPts val="0"/>
              </a:spcAft>
              <a:buClrTx/>
              <a:buSzTx/>
              <a:buFontTx/>
              <a:buNone/>
              <a:tabLst/>
              <a:defRPr sz="3200" b="0" i="0" u="none" strike="noStrike" kern="1200" spc="0" baseline="0">
                <a:solidFill>
                  <a:prstClr val="white">
                    <a:lumMod val="65000"/>
                    <a:lumOff val="35000"/>
                  </a:prstClr>
                </a:solidFill>
                <a:latin typeface="+mn-lt"/>
                <a:ea typeface="+mn-ea"/>
                <a:cs typeface="+mn-cs"/>
              </a:defRPr>
            </a:pPr>
            <a:r>
              <a:rPr kumimoji="0" lang="en-US" sz="3600" b="0" i="0" u="none" strike="noStrike" kern="1200" cap="none" spc="0" normalizeH="0" baseline="0" noProof="0" dirty="0">
                <a:ln>
                  <a:noFill/>
                </a:ln>
                <a:solidFill>
                  <a:prstClr val="white">
                    <a:lumMod val="65000"/>
                    <a:lumOff val="35000"/>
                  </a:prstClr>
                </a:solidFill>
                <a:effectLst/>
                <a:uLnTx/>
                <a:uFillTx/>
                <a:latin typeface="Calibri" panose="020F0502020204030204"/>
                <a:ea typeface="+mn-ea"/>
                <a:cs typeface="+mn-cs"/>
              </a:rPr>
              <a:t>NM (2000-2015) &amp; US (2000-2012)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209802" y="923327"/>
            <a:ext cx="11772396" cy="4687764"/>
          </a:xfrm>
          <a:prstGeom prst="rect">
            <a:avLst/>
          </a:prstGeom>
        </p:spPr>
      </p:pic>
    </p:spTree>
    <p:extLst>
      <p:ext uri="{BB962C8B-B14F-4D97-AF65-F5344CB8AC3E}">
        <p14:creationId xmlns:p14="http://schemas.microsoft.com/office/powerpoint/2010/main" val="988845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4A590A-C30C-41A0-B620-4AC063450343}"/>
              </a:ext>
            </a:extLst>
          </p:cNvPr>
          <p:cNvSpPr txBox="1"/>
          <p:nvPr/>
        </p:nvSpPr>
        <p:spPr>
          <a:xfrm>
            <a:off x="3896139" y="2597426"/>
            <a:ext cx="3988905" cy="1200329"/>
          </a:xfrm>
          <a:prstGeom prst="rect">
            <a:avLst/>
          </a:prstGeom>
          <a:noFill/>
        </p:spPr>
        <p:txBody>
          <a:bodyPr wrap="square" rtlCol="0">
            <a:spAutoFit/>
          </a:bodyPr>
          <a:lstStyle/>
          <a:p>
            <a:r>
              <a:rPr lang="en-US" sz="7200" dirty="0"/>
              <a:t>Naloxone</a:t>
            </a:r>
            <a:r>
              <a:rPr lang="en-US" dirty="0"/>
              <a:t> </a:t>
            </a:r>
          </a:p>
        </p:txBody>
      </p:sp>
    </p:spTree>
    <p:extLst>
      <p:ext uri="{BB962C8B-B14F-4D97-AF65-F5344CB8AC3E}">
        <p14:creationId xmlns:p14="http://schemas.microsoft.com/office/powerpoint/2010/main" val="8393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086E692-0A0F-4A5F-84CD-F23A861ABC97}"/>
              </a:ext>
            </a:extLst>
          </p:cNvPr>
          <p:cNvGraphicFramePr>
            <a:graphicFrameLocks noGrp="1"/>
          </p:cNvGraphicFramePr>
          <p:nvPr>
            <p:extLst>
              <p:ext uri="{D42A27DB-BD31-4B8C-83A1-F6EECF244321}">
                <p14:modId xmlns:p14="http://schemas.microsoft.com/office/powerpoint/2010/main" val="3206918360"/>
              </p:ext>
            </p:extLst>
          </p:nvPr>
        </p:nvGraphicFramePr>
        <p:xfrm>
          <a:off x="0" y="874643"/>
          <a:ext cx="12192001" cy="5328892"/>
        </p:xfrm>
        <a:graphic>
          <a:graphicData uri="http://schemas.openxmlformats.org/drawingml/2006/table">
            <a:tbl>
              <a:tblPr>
                <a:tableStyleId>{5C22544A-7EE6-4342-B048-85BDC9FD1C3A}</a:tableStyleId>
              </a:tblPr>
              <a:tblGrid>
                <a:gridCol w="2608894">
                  <a:extLst>
                    <a:ext uri="{9D8B030D-6E8A-4147-A177-3AD203B41FA5}">
                      <a16:colId xmlns:a16="http://schemas.microsoft.com/office/drawing/2014/main" val="581960287"/>
                    </a:ext>
                  </a:extLst>
                </a:gridCol>
                <a:gridCol w="1945228">
                  <a:extLst>
                    <a:ext uri="{9D8B030D-6E8A-4147-A177-3AD203B41FA5}">
                      <a16:colId xmlns:a16="http://schemas.microsoft.com/office/drawing/2014/main" val="2278466468"/>
                    </a:ext>
                  </a:extLst>
                </a:gridCol>
                <a:gridCol w="2591729">
                  <a:extLst>
                    <a:ext uri="{9D8B030D-6E8A-4147-A177-3AD203B41FA5}">
                      <a16:colId xmlns:a16="http://schemas.microsoft.com/office/drawing/2014/main" val="2885030718"/>
                    </a:ext>
                  </a:extLst>
                </a:gridCol>
                <a:gridCol w="2523075">
                  <a:extLst>
                    <a:ext uri="{9D8B030D-6E8A-4147-A177-3AD203B41FA5}">
                      <a16:colId xmlns:a16="http://schemas.microsoft.com/office/drawing/2014/main" val="2107222242"/>
                    </a:ext>
                  </a:extLst>
                </a:gridCol>
                <a:gridCol w="2523075">
                  <a:extLst>
                    <a:ext uri="{9D8B030D-6E8A-4147-A177-3AD203B41FA5}">
                      <a16:colId xmlns:a16="http://schemas.microsoft.com/office/drawing/2014/main" val="1641788000"/>
                    </a:ext>
                  </a:extLst>
                </a:gridCol>
              </a:tblGrid>
              <a:tr h="1307696">
                <a:tc gridSpan="5">
                  <a:txBody>
                    <a:bodyPr/>
                    <a:lstStyle/>
                    <a:p>
                      <a:pPr algn="ctr" fontAlgn="ctr"/>
                      <a:r>
                        <a:rPr lang="en-US" sz="3200" u="none" strike="noStrike" dirty="0">
                          <a:effectLst/>
                        </a:rPr>
                        <a:t>Instances* of Naloxone Distribution and Drug Overdose Reversals</a:t>
                      </a:r>
                      <a:endParaRPr lang="en-US" sz="32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44805733"/>
                  </a:ext>
                </a:extLst>
              </a:tr>
              <a:tr h="408656">
                <a:tc>
                  <a:txBody>
                    <a:bodyPr/>
                    <a:lstStyle/>
                    <a:p>
                      <a:pPr algn="ctr" fontAlgn="ctr"/>
                      <a:endParaRPr lang="en-US" sz="16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en-US" sz="1600" u="none" strike="noStrike" dirty="0">
                          <a:effectLst/>
                        </a:rPr>
                        <a:t>2016</a:t>
                      </a:r>
                      <a:endParaRPr lang="en-US" sz="16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en-US" sz="1600" b="0" i="0" u="none" strike="noStrike" dirty="0">
                          <a:solidFill>
                            <a:srgbClr val="000000"/>
                          </a:solidFill>
                          <a:effectLst/>
                          <a:latin typeface="Calibri" panose="020F0502020204030204" pitchFamily="34" charset="0"/>
                        </a:rPr>
                        <a:t>2017 - First Half</a:t>
                      </a:r>
                    </a:p>
                  </a:txBody>
                  <a:tcPr marL="9525" marR="9525" marT="9525" marB="0" anchor="ctr"/>
                </a:tc>
                <a:tc hMerge="1">
                  <a:txBody>
                    <a:bodyPr/>
                    <a:lstStyle/>
                    <a:p>
                      <a:endParaRPr lang="en-US" dirty="0"/>
                    </a:p>
                  </a:txBody>
                  <a:tcPr/>
                </a:tc>
                <a:extLst>
                  <a:ext uri="{0D108BD9-81ED-4DB2-BD59-A6C34878D82A}">
                    <a16:rowId xmlns:a16="http://schemas.microsoft.com/office/drawing/2014/main" val="3864005999"/>
                  </a:ext>
                </a:extLst>
              </a:tr>
              <a:tr h="408656">
                <a:tc>
                  <a:txBody>
                    <a:bodyPr/>
                    <a:lstStyle/>
                    <a:p>
                      <a:pPr algn="ctr" fontAlgn="ct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Distributions</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Reported Reversals^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1600" u="none" strike="noStrike" dirty="0">
                          <a:effectLst/>
                        </a:rPr>
                        <a:t>Distributions</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Reported Reversals^</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18968781"/>
                  </a:ext>
                </a:extLst>
              </a:tr>
              <a:tr h="408656">
                <a:tc>
                  <a:txBody>
                    <a:bodyPr/>
                    <a:lstStyle/>
                    <a:p>
                      <a:pPr algn="l" fontAlgn="b"/>
                      <a:r>
                        <a:rPr lang="en-US" sz="1600" u="none" strike="noStrike">
                          <a:effectLst/>
                        </a:rPr>
                        <a:t>New Mexico</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4578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1728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818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351</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04479770"/>
                  </a:ext>
                </a:extLst>
              </a:tr>
              <a:tr h="408656">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57596184"/>
                  </a:ext>
                </a:extLst>
              </a:tr>
              <a:tr h="408656">
                <a:tc gridSpan="5">
                  <a:txBody>
                    <a:bodyPr/>
                    <a:lstStyle/>
                    <a:p>
                      <a:pPr algn="l" fontAlgn="b"/>
                      <a:r>
                        <a:rPr lang="en-US" sz="1600" u="none" strike="noStrike" dirty="0">
                          <a:effectLst/>
                        </a:rPr>
                        <a:t>Data Sources: NMDOH, BHSD-Southwest CARE Center Project, Medicaid</a:t>
                      </a:r>
                      <a:endParaRPr lang="en-US"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1368834"/>
                  </a:ext>
                </a:extLst>
              </a:tr>
              <a:tr h="475473">
                <a:tc gridSpan="5">
                  <a:txBody>
                    <a:bodyPr/>
                    <a:lstStyle/>
                    <a:p>
                      <a:pPr algn="l" fontAlgn="b"/>
                      <a:r>
                        <a:rPr lang="en-US" sz="1600" u="none" strike="noStrike" dirty="0">
                          <a:effectLst/>
                        </a:rPr>
                        <a:t>*Instances are defined as occasions on which a person got naloxone. These are not individual-level data as one person could have gotten naloxone more than once and from more than one of the sources used for this count. (Harm Reduction Data are as of August 11, 2017)</a:t>
                      </a:r>
                      <a:endParaRPr lang="en-US"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8067857"/>
                  </a:ext>
                </a:extLst>
              </a:tr>
              <a:tr h="640725">
                <a:tc gridSpan="5">
                  <a:txBody>
                    <a:bodyPr/>
                    <a:lstStyle/>
                    <a:p>
                      <a:pPr algn="l" fontAlgn="b"/>
                      <a:r>
                        <a:rPr lang="en-US" sz="1600" u="none" strike="noStrike" dirty="0">
                          <a:effectLst/>
                        </a:rPr>
                        <a:t>**Data do not reflect all instances of distribution due to late reporting as well as paid-out-of-pocket and private insurance naloxone coverage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600" u="none" strike="noStrike" dirty="0">
                          <a:effectLst/>
                        </a:rPr>
                        <a:t>^Reported Reversals are not necessarily individual level data, as one person could have overdosed and been reversed more than once</a:t>
                      </a:r>
                      <a:endParaRPr lang="en-US" sz="1600" b="0" i="0" u="none" strike="noStrike" dirty="0">
                        <a:solidFill>
                          <a:srgbClr val="000000"/>
                        </a:solidFill>
                        <a:effectLst/>
                        <a:latin typeface="Calibri" panose="020F0502020204030204" pitchFamily="34" charset="0"/>
                      </a:endParaRPr>
                    </a:p>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13348611"/>
                  </a:ext>
                </a:extLst>
              </a:tr>
              <a:tr h="739666">
                <a:tc gridSpan="5">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82960352"/>
                  </a:ext>
                </a:extLst>
              </a:tr>
            </a:tbl>
          </a:graphicData>
        </a:graphic>
      </p:graphicFrame>
    </p:spTree>
    <p:extLst>
      <p:ext uri="{BB962C8B-B14F-4D97-AF65-F5344CB8AC3E}">
        <p14:creationId xmlns:p14="http://schemas.microsoft.com/office/powerpoint/2010/main" val="3693002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DFB8473-7732-480D-8F2E-39322ED96ED5}"/>
              </a:ext>
            </a:extLst>
          </p:cNvPr>
          <p:cNvGraphicFramePr>
            <a:graphicFrameLocks noGrp="1"/>
          </p:cNvGraphicFramePr>
          <p:nvPr>
            <p:extLst>
              <p:ext uri="{D42A27DB-BD31-4B8C-83A1-F6EECF244321}">
                <p14:modId xmlns:p14="http://schemas.microsoft.com/office/powerpoint/2010/main" val="3763169858"/>
              </p:ext>
            </p:extLst>
          </p:nvPr>
        </p:nvGraphicFramePr>
        <p:xfrm>
          <a:off x="940904" y="185530"/>
          <a:ext cx="9952383" cy="6617910"/>
        </p:xfrm>
        <a:graphic>
          <a:graphicData uri="http://schemas.openxmlformats.org/drawingml/2006/table">
            <a:tbl>
              <a:tblPr/>
              <a:tblGrid>
                <a:gridCol w="2297174">
                  <a:extLst>
                    <a:ext uri="{9D8B030D-6E8A-4147-A177-3AD203B41FA5}">
                      <a16:colId xmlns:a16="http://schemas.microsoft.com/office/drawing/2014/main" val="1783167160"/>
                    </a:ext>
                  </a:extLst>
                </a:gridCol>
                <a:gridCol w="2028356">
                  <a:extLst>
                    <a:ext uri="{9D8B030D-6E8A-4147-A177-3AD203B41FA5}">
                      <a16:colId xmlns:a16="http://schemas.microsoft.com/office/drawing/2014/main" val="3255708894"/>
                    </a:ext>
                  </a:extLst>
                </a:gridCol>
                <a:gridCol w="1961151">
                  <a:extLst>
                    <a:ext uri="{9D8B030D-6E8A-4147-A177-3AD203B41FA5}">
                      <a16:colId xmlns:a16="http://schemas.microsoft.com/office/drawing/2014/main" val="3810690475"/>
                    </a:ext>
                  </a:extLst>
                </a:gridCol>
                <a:gridCol w="1735099">
                  <a:extLst>
                    <a:ext uri="{9D8B030D-6E8A-4147-A177-3AD203B41FA5}">
                      <a16:colId xmlns:a16="http://schemas.microsoft.com/office/drawing/2014/main" val="2021625633"/>
                    </a:ext>
                  </a:extLst>
                </a:gridCol>
                <a:gridCol w="1930603">
                  <a:extLst>
                    <a:ext uri="{9D8B030D-6E8A-4147-A177-3AD203B41FA5}">
                      <a16:colId xmlns:a16="http://schemas.microsoft.com/office/drawing/2014/main" val="3516997084"/>
                    </a:ext>
                  </a:extLst>
                </a:gridCol>
              </a:tblGrid>
              <a:tr h="408680">
                <a:tc gridSpan="5">
                  <a:txBody>
                    <a:bodyPr/>
                    <a:lstStyle/>
                    <a:p>
                      <a:pPr algn="ctr" fontAlgn="t"/>
                      <a:r>
                        <a:rPr lang="en-US" sz="2000" b="1" i="0" u="none" strike="noStrike" dirty="0">
                          <a:solidFill>
                            <a:srgbClr val="000000"/>
                          </a:solidFill>
                          <a:effectLst/>
                          <a:latin typeface="Calibri" panose="020F0502020204030204" pitchFamily="34" charset="0"/>
                        </a:rPr>
                        <a:t>Instances* of Naloxone Distribution by County of Service (Distribution) and Average Drug Overdose Death Numbers by County of Residence</a:t>
                      </a:r>
                    </a:p>
                    <a:p>
                      <a:pPr algn="ctr" fontAlgn="t"/>
                      <a:r>
                        <a:rPr lang="en-US" sz="2000" b="1" i="0" u="none" strike="noStrike" dirty="0">
                          <a:solidFill>
                            <a:srgbClr val="000000"/>
                          </a:solidFill>
                          <a:effectLst/>
                          <a:latin typeface="Calibri" panose="020F0502020204030204" pitchFamily="34" charset="0"/>
                        </a:rPr>
                        <a:t> (2016 &amp; 2017 Instances)</a:t>
                      </a:r>
                    </a:p>
                  </a:txBody>
                  <a:tcPr marL="9525" marR="9525" marT="9525"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70266775"/>
                  </a:ext>
                </a:extLst>
              </a:tr>
              <a:tr h="1010893">
                <a:tc>
                  <a:txBody>
                    <a:bodyPr/>
                    <a:lstStyle/>
                    <a:p>
                      <a:pPr algn="l" fontAlgn="t"/>
                      <a:r>
                        <a:rPr lang="en-US" sz="1600" b="0" i="0" u="none" strike="noStrike" dirty="0">
                          <a:solidFill>
                            <a:srgbClr val="000000"/>
                          </a:solidFill>
                          <a:effectLst/>
                          <a:latin typeface="Calibri" panose="020F0502020204030204" pitchFamily="34" charset="0"/>
                        </a:rPr>
                        <a:t>County of Service (Distribution)</a:t>
                      </a: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1600" b="0" i="0" u="none" strike="noStrike" dirty="0">
                          <a:solidFill>
                            <a:srgbClr val="000000"/>
                          </a:solidFill>
                          <a:effectLst/>
                          <a:latin typeface="Calibri" panose="020F0502020204030204" pitchFamily="34" charset="0"/>
                        </a:rPr>
                        <a:t>Instances of naloxone distribution in 2016</a:t>
                      </a: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1600" b="0" i="0" u="none" strike="noStrike" dirty="0">
                          <a:solidFill>
                            <a:srgbClr val="000000"/>
                          </a:solidFill>
                          <a:effectLst/>
                          <a:latin typeface="Calibri" panose="020F0502020204030204" pitchFamily="34" charset="0"/>
                        </a:rPr>
                        <a:t>Instances of naloxone distribution in 2017 (through June 2017)</a:t>
                      </a: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1600" b="0" i="0" u="none" strike="noStrike" dirty="0">
                          <a:solidFill>
                            <a:srgbClr val="000000"/>
                          </a:solidFill>
                          <a:effectLst/>
                          <a:latin typeface="Calibri" panose="020F0502020204030204" pitchFamily="34" charset="0"/>
                        </a:rPr>
                        <a:t>Average number of drug overdose deaths per year, 2012-2016</a:t>
                      </a: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1600" b="0" i="0" u="none" strike="noStrike" dirty="0">
                          <a:solidFill>
                            <a:srgbClr val="000000"/>
                          </a:solidFill>
                          <a:effectLst/>
                          <a:latin typeface="Calibri" panose="020F0502020204030204" pitchFamily="34" charset="0"/>
                        </a:rPr>
                        <a:t>Ratio of naloxone(2017 through June)/deaths </a:t>
                      </a: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00479153"/>
                  </a:ext>
                </a:extLst>
              </a:tr>
              <a:tr h="336914">
                <a:tc>
                  <a:txBody>
                    <a:bodyPr/>
                    <a:lstStyle/>
                    <a:p>
                      <a:pPr algn="l" fontAlgn="b"/>
                      <a:r>
                        <a:rPr lang="en-US" sz="1600" b="0" i="0" u="none" strike="noStrike">
                          <a:solidFill>
                            <a:srgbClr val="000000"/>
                          </a:solidFill>
                          <a:effectLst/>
                          <a:latin typeface="Calibri" panose="020F0502020204030204" pitchFamily="34" charset="0"/>
                        </a:rPr>
                        <a:t>Catron</a:t>
                      </a:r>
                    </a:p>
                  </a:txBody>
                  <a:tcPr marL="9525" marR="9525" marT="9525"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D9E1F2"/>
                    </a:solidFill>
                  </a:tcPr>
                </a:tc>
                <a:tc>
                  <a:txBody>
                    <a:bodyPr/>
                    <a:lstStyle/>
                    <a:p>
                      <a:pPr algn="ctr" fontAlgn="t"/>
                      <a:r>
                        <a:rPr lang="en-US" sz="1600" b="0" i="0" u="none" strike="noStrike">
                          <a:solidFill>
                            <a:srgbClr val="000000"/>
                          </a:solidFill>
                          <a:effectLst/>
                          <a:latin typeface="Calibri" panose="020F0502020204030204" pitchFamily="34" charset="0"/>
                        </a:rPr>
                        <a:t>1</a:t>
                      </a:r>
                    </a:p>
                  </a:txBody>
                  <a:tcPr marL="9525" marR="9525" marT="9525" marB="0">
                    <a:lnL>
                      <a:noFill/>
                    </a:lnL>
                    <a:lnR>
                      <a:noFill/>
                    </a:lnR>
                    <a:lnT>
                      <a:noFill/>
                    </a:lnT>
                    <a:lnB>
                      <a:noFill/>
                    </a:lnB>
                    <a:solidFill>
                      <a:srgbClr val="D9E1F2"/>
                    </a:solidFill>
                  </a:tcPr>
                </a:tc>
                <a:tc>
                  <a:txBody>
                    <a:bodyPr/>
                    <a:lstStyle/>
                    <a:p>
                      <a:pPr algn="ctr" fontAlgn="t"/>
                      <a:r>
                        <a:rPr lang="en-US" sz="1600" b="0" i="0" u="none" strike="noStrike">
                          <a:solidFill>
                            <a:srgbClr val="000000"/>
                          </a:solidFill>
                          <a:effectLst/>
                          <a:latin typeface="Calibri" panose="020F0502020204030204" pitchFamily="34" charset="0"/>
                        </a:rPr>
                        <a:t>0.0</a:t>
                      </a:r>
                    </a:p>
                  </a:txBody>
                  <a:tcPr marL="9525" marR="9525" marT="9525" marB="0">
                    <a:lnL>
                      <a:noFill/>
                    </a:lnL>
                    <a:lnR>
                      <a:noFill/>
                    </a:lnR>
                    <a:lnT>
                      <a:noFill/>
                    </a:lnT>
                    <a:lnB>
                      <a:noFill/>
                    </a:lnB>
                    <a:solidFill>
                      <a:srgbClr val="D9E1F2"/>
                    </a:solidFill>
                  </a:tcPr>
                </a:tc>
                <a:extLst>
                  <a:ext uri="{0D108BD9-81ED-4DB2-BD59-A6C34878D82A}">
                    <a16:rowId xmlns:a16="http://schemas.microsoft.com/office/drawing/2014/main" val="3012371879"/>
                  </a:ext>
                </a:extLst>
              </a:tr>
              <a:tr h="286376">
                <a:tc>
                  <a:txBody>
                    <a:bodyPr/>
                    <a:lstStyle/>
                    <a:p>
                      <a:pPr algn="l" fontAlgn="b"/>
                      <a:r>
                        <a:rPr lang="en-US" sz="1600" b="0" i="0" u="none" strike="noStrike">
                          <a:solidFill>
                            <a:srgbClr val="000000"/>
                          </a:solidFill>
                          <a:effectLst/>
                          <a:latin typeface="Calibri" panose="020F0502020204030204" pitchFamily="34" charset="0"/>
                        </a:rPr>
                        <a:t>Cibola</a:t>
                      </a:r>
                    </a:p>
                  </a:txBody>
                  <a:tcPr marL="9525" marR="9525" marT="9525"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16</a:t>
                      </a:r>
                    </a:p>
                  </a:txBody>
                  <a:tcPr marL="9525" marR="9525" marT="9525"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D9E1F2"/>
                    </a:solidFill>
                  </a:tcPr>
                </a:tc>
                <a:tc>
                  <a:txBody>
                    <a:bodyPr/>
                    <a:lstStyle/>
                    <a:p>
                      <a:pPr algn="ctr" fontAlgn="t"/>
                      <a:r>
                        <a:rPr lang="en-US" sz="1600" b="0" i="0" u="none" strike="noStrike">
                          <a:solidFill>
                            <a:srgbClr val="000000"/>
                          </a:solidFill>
                          <a:effectLst/>
                          <a:latin typeface="Calibri" panose="020F0502020204030204" pitchFamily="34" charset="0"/>
                        </a:rPr>
                        <a:t>5</a:t>
                      </a:r>
                    </a:p>
                  </a:txBody>
                  <a:tcPr marL="9525" marR="9525" marT="9525" marB="0">
                    <a:lnL>
                      <a:noFill/>
                    </a:lnL>
                    <a:lnR>
                      <a:noFill/>
                    </a:lnR>
                    <a:lnT>
                      <a:noFill/>
                    </a:lnT>
                    <a:lnB>
                      <a:noFill/>
                    </a:lnB>
                    <a:solidFill>
                      <a:srgbClr val="D9E1F2"/>
                    </a:solidFill>
                  </a:tcPr>
                </a:tc>
                <a:tc>
                  <a:txBody>
                    <a:bodyPr/>
                    <a:lstStyle/>
                    <a:p>
                      <a:pPr algn="ctr" fontAlgn="t"/>
                      <a:r>
                        <a:rPr lang="en-US" sz="1600" b="0" i="0" u="none" strike="noStrike">
                          <a:solidFill>
                            <a:srgbClr val="000000"/>
                          </a:solidFill>
                          <a:effectLst/>
                          <a:latin typeface="Calibri" panose="020F0502020204030204" pitchFamily="34" charset="0"/>
                        </a:rPr>
                        <a:t>0.0</a:t>
                      </a:r>
                    </a:p>
                  </a:txBody>
                  <a:tcPr marL="9525" marR="9525" marT="9525" marB="0">
                    <a:lnL>
                      <a:noFill/>
                    </a:lnL>
                    <a:lnR>
                      <a:noFill/>
                    </a:lnR>
                    <a:lnT>
                      <a:noFill/>
                    </a:lnT>
                    <a:lnB>
                      <a:noFill/>
                    </a:lnB>
                    <a:solidFill>
                      <a:srgbClr val="D9E1F2"/>
                    </a:solidFill>
                  </a:tcPr>
                </a:tc>
                <a:extLst>
                  <a:ext uri="{0D108BD9-81ED-4DB2-BD59-A6C34878D82A}">
                    <a16:rowId xmlns:a16="http://schemas.microsoft.com/office/drawing/2014/main" val="3432015984"/>
                  </a:ext>
                </a:extLst>
              </a:tr>
              <a:tr h="286376">
                <a:tc>
                  <a:txBody>
                    <a:bodyPr/>
                    <a:lstStyle/>
                    <a:p>
                      <a:pPr algn="l" fontAlgn="b"/>
                      <a:r>
                        <a:rPr lang="en-US" sz="1600" b="0" i="0" u="none" strike="noStrike">
                          <a:solidFill>
                            <a:srgbClr val="000000"/>
                          </a:solidFill>
                          <a:effectLst/>
                          <a:latin typeface="Calibri" panose="020F0502020204030204" pitchFamily="34" charset="0"/>
                        </a:rPr>
                        <a:t>De Baca</a:t>
                      </a:r>
                    </a:p>
                  </a:txBody>
                  <a:tcPr marL="9525" marR="9525" marT="9525"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D9E1F2"/>
                    </a:solidFill>
                  </a:tcPr>
                </a:tc>
                <a:tc>
                  <a:txBody>
                    <a:bodyPr/>
                    <a:lstStyle/>
                    <a:p>
                      <a:pPr algn="ctr" fontAlgn="t"/>
                      <a:r>
                        <a:rPr lang="en-US" sz="1600" b="0" i="0" u="none" strike="noStrike">
                          <a:solidFill>
                            <a:srgbClr val="000000"/>
                          </a:solidFill>
                          <a:effectLst/>
                          <a:latin typeface="Calibri" panose="020F0502020204030204" pitchFamily="34" charset="0"/>
                        </a:rPr>
                        <a:t>0</a:t>
                      </a:r>
                    </a:p>
                  </a:txBody>
                  <a:tcPr marL="9525" marR="9525" marT="9525" marB="0">
                    <a:lnL>
                      <a:noFill/>
                    </a:lnL>
                    <a:lnR>
                      <a:noFill/>
                    </a:lnR>
                    <a:lnT>
                      <a:noFill/>
                    </a:lnT>
                    <a:lnB>
                      <a:noFill/>
                    </a:lnB>
                    <a:solidFill>
                      <a:srgbClr val="D9E1F2"/>
                    </a:solidFill>
                  </a:tcPr>
                </a:tc>
                <a:tc>
                  <a:txBody>
                    <a:bodyPr/>
                    <a:lstStyle/>
                    <a:p>
                      <a:pPr algn="ctr" fontAlgn="t"/>
                      <a:r>
                        <a:rPr lang="en-US" sz="1600" b="0" i="0" u="none" strike="noStrike">
                          <a:solidFill>
                            <a:srgbClr val="000000"/>
                          </a:solidFill>
                          <a:effectLst/>
                          <a:latin typeface="Calibri" panose="020F0502020204030204" pitchFamily="34" charset="0"/>
                        </a:rPr>
                        <a:t>0.0</a:t>
                      </a:r>
                    </a:p>
                  </a:txBody>
                  <a:tcPr marL="9525" marR="9525" marT="9525" marB="0">
                    <a:lnL>
                      <a:noFill/>
                    </a:lnL>
                    <a:lnR>
                      <a:noFill/>
                    </a:lnR>
                    <a:lnT>
                      <a:noFill/>
                    </a:lnT>
                    <a:lnB>
                      <a:noFill/>
                    </a:lnB>
                    <a:solidFill>
                      <a:srgbClr val="D9E1F2"/>
                    </a:solidFill>
                  </a:tcPr>
                </a:tc>
                <a:extLst>
                  <a:ext uri="{0D108BD9-81ED-4DB2-BD59-A6C34878D82A}">
                    <a16:rowId xmlns:a16="http://schemas.microsoft.com/office/drawing/2014/main" val="3370004085"/>
                  </a:ext>
                </a:extLst>
              </a:tr>
              <a:tr h="286376">
                <a:tc>
                  <a:txBody>
                    <a:bodyPr/>
                    <a:lstStyle/>
                    <a:p>
                      <a:pPr algn="l" fontAlgn="b"/>
                      <a:r>
                        <a:rPr lang="en-US" sz="1600" b="0" i="0" u="none" strike="noStrike">
                          <a:solidFill>
                            <a:srgbClr val="000000"/>
                          </a:solidFill>
                          <a:effectLst/>
                          <a:latin typeface="Calibri" panose="020F0502020204030204" pitchFamily="34" charset="0"/>
                        </a:rPr>
                        <a:t>Guadalupe</a:t>
                      </a:r>
                    </a:p>
                  </a:txBody>
                  <a:tcPr marL="9525" marR="9525" marT="9525"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D9E1F2"/>
                    </a:solidFill>
                  </a:tcPr>
                </a:tc>
                <a:tc>
                  <a:txBody>
                    <a:bodyPr/>
                    <a:lstStyle/>
                    <a:p>
                      <a:pPr algn="ctr" fontAlgn="t"/>
                      <a:r>
                        <a:rPr lang="en-US" sz="1600" b="0" i="0" u="none" strike="noStrike">
                          <a:solidFill>
                            <a:srgbClr val="000000"/>
                          </a:solidFill>
                          <a:effectLst/>
                          <a:latin typeface="Calibri" panose="020F0502020204030204" pitchFamily="34" charset="0"/>
                        </a:rPr>
                        <a:t>2</a:t>
                      </a:r>
                    </a:p>
                  </a:txBody>
                  <a:tcPr marL="9525" marR="9525" marT="9525" marB="0">
                    <a:lnL>
                      <a:noFill/>
                    </a:lnL>
                    <a:lnR>
                      <a:noFill/>
                    </a:lnR>
                    <a:lnT>
                      <a:noFill/>
                    </a:lnT>
                    <a:lnB>
                      <a:noFill/>
                    </a:lnB>
                    <a:solidFill>
                      <a:srgbClr val="D9E1F2"/>
                    </a:solidFill>
                  </a:tcPr>
                </a:tc>
                <a:tc>
                  <a:txBody>
                    <a:bodyPr/>
                    <a:lstStyle/>
                    <a:p>
                      <a:pPr algn="ctr" fontAlgn="t"/>
                      <a:r>
                        <a:rPr lang="en-US" sz="1600" b="0" i="0" u="none" strike="noStrike">
                          <a:solidFill>
                            <a:srgbClr val="000000"/>
                          </a:solidFill>
                          <a:effectLst/>
                          <a:latin typeface="Calibri" panose="020F0502020204030204" pitchFamily="34" charset="0"/>
                        </a:rPr>
                        <a:t>0.0</a:t>
                      </a:r>
                    </a:p>
                  </a:txBody>
                  <a:tcPr marL="9525" marR="9525" marT="9525" marB="0">
                    <a:lnL>
                      <a:noFill/>
                    </a:lnL>
                    <a:lnR>
                      <a:noFill/>
                    </a:lnR>
                    <a:lnT>
                      <a:noFill/>
                    </a:lnT>
                    <a:lnB>
                      <a:noFill/>
                    </a:lnB>
                    <a:solidFill>
                      <a:srgbClr val="D9E1F2"/>
                    </a:solidFill>
                  </a:tcPr>
                </a:tc>
                <a:extLst>
                  <a:ext uri="{0D108BD9-81ED-4DB2-BD59-A6C34878D82A}">
                    <a16:rowId xmlns:a16="http://schemas.microsoft.com/office/drawing/2014/main" val="720940657"/>
                  </a:ext>
                </a:extLst>
              </a:tr>
              <a:tr h="303222">
                <a:tc>
                  <a:txBody>
                    <a:bodyPr/>
                    <a:lstStyle/>
                    <a:p>
                      <a:pPr algn="l" fontAlgn="b"/>
                      <a:r>
                        <a:rPr lang="en-US" sz="1600" b="0" i="0" u="none" strike="noStrike">
                          <a:solidFill>
                            <a:srgbClr val="000000"/>
                          </a:solidFill>
                          <a:effectLst/>
                          <a:latin typeface="Calibri" panose="020F0502020204030204" pitchFamily="34" charset="0"/>
                        </a:rPr>
                        <a:t>Harding</a:t>
                      </a:r>
                    </a:p>
                  </a:txBody>
                  <a:tcPr marL="9525" marR="9525" marT="9525"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D9E1F2"/>
                    </a:solidFill>
                  </a:tcPr>
                </a:tc>
                <a:tc>
                  <a:txBody>
                    <a:bodyPr/>
                    <a:lstStyle/>
                    <a:p>
                      <a:pPr algn="ctr" fontAlgn="t"/>
                      <a:r>
                        <a:rPr lang="en-US" sz="1600" b="0" i="0" u="none" strike="noStrike">
                          <a:solidFill>
                            <a:srgbClr val="000000"/>
                          </a:solidFill>
                          <a:effectLst/>
                          <a:latin typeface="Calibri" panose="020F0502020204030204" pitchFamily="34" charset="0"/>
                        </a:rPr>
                        <a:t>0</a:t>
                      </a:r>
                    </a:p>
                  </a:txBody>
                  <a:tcPr marL="9525" marR="9525" marT="9525" marB="0">
                    <a:lnL>
                      <a:noFill/>
                    </a:lnL>
                    <a:lnR>
                      <a:noFill/>
                    </a:lnR>
                    <a:lnT>
                      <a:noFill/>
                    </a:lnT>
                    <a:lnB>
                      <a:noFill/>
                    </a:lnB>
                    <a:solidFill>
                      <a:srgbClr val="D9E1F2"/>
                    </a:solidFill>
                  </a:tcPr>
                </a:tc>
                <a:tc>
                  <a:txBody>
                    <a:bodyPr/>
                    <a:lstStyle/>
                    <a:p>
                      <a:pPr algn="ctr" fontAlgn="t"/>
                      <a:r>
                        <a:rPr lang="en-US" sz="1600" b="0" i="0" u="none" strike="noStrike">
                          <a:solidFill>
                            <a:srgbClr val="000000"/>
                          </a:solidFill>
                          <a:effectLst/>
                          <a:latin typeface="Calibri" panose="020F0502020204030204" pitchFamily="34" charset="0"/>
                        </a:rPr>
                        <a:t>0.0</a:t>
                      </a:r>
                    </a:p>
                  </a:txBody>
                  <a:tcPr marL="9525" marR="9525" marT="9525" marB="0">
                    <a:lnL>
                      <a:noFill/>
                    </a:lnL>
                    <a:lnR>
                      <a:noFill/>
                    </a:lnR>
                    <a:lnT>
                      <a:noFill/>
                    </a:lnT>
                    <a:lnB>
                      <a:noFill/>
                    </a:lnB>
                    <a:solidFill>
                      <a:srgbClr val="D9E1F2"/>
                    </a:solidFill>
                  </a:tcPr>
                </a:tc>
                <a:extLst>
                  <a:ext uri="{0D108BD9-81ED-4DB2-BD59-A6C34878D82A}">
                    <a16:rowId xmlns:a16="http://schemas.microsoft.com/office/drawing/2014/main" val="2354115660"/>
                  </a:ext>
                </a:extLst>
              </a:tr>
              <a:tr h="286376">
                <a:tc>
                  <a:txBody>
                    <a:bodyPr/>
                    <a:lstStyle/>
                    <a:p>
                      <a:pPr algn="l" fontAlgn="b"/>
                      <a:r>
                        <a:rPr lang="en-US" sz="1600" b="0" i="0" u="none" strike="noStrike">
                          <a:solidFill>
                            <a:srgbClr val="000000"/>
                          </a:solidFill>
                          <a:effectLst/>
                          <a:latin typeface="Calibri" panose="020F0502020204030204" pitchFamily="34" charset="0"/>
                        </a:rPr>
                        <a:t>Luna</a:t>
                      </a:r>
                    </a:p>
                  </a:txBody>
                  <a:tcPr marL="9525" marR="9525" marT="9525"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D9E1F2"/>
                    </a:solidFill>
                  </a:tcPr>
                </a:tc>
                <a:tc>
                  <a:txBody>
                    <a:bodyPr/>
                    <a:lstStyle/>
                    <a:p>
                      <a:pPr algn="ctr" fontAlgn="t"/>
                      <a:r>
                        <a:rPr lang="en-US" sz="1600" b="0" i="0" u="none" strike="noStrike">
                          <a:solidFill>
                            <a:srgbClr val="000000"/>
                          </a:solidFill>
                          <a:effectLst/>
                          <a:latin typeface="Calibri" panose="020F0502020204030204" pitchFamily="34" charset="0"/>
                        </a:rPr>
                        <a:t>3</a:t>
                      </a:r>
                    </a:p>
                  </a:txBody>
                  <a:tcPr marL="9525" marR="9525" marT="9525" marB="0">
                    <a:lnL>
                      <a:noFill/>
                    </a:lnL>
                    <a:lnR>
                      <a:noFill/>
                    </a:lnR>
                    <a:lnT>
                      <a:noFill/>
                    </a:lnT>
                    <a:lnB>
                      <a:noFill/>
                    </a:lnB>
                    <a:solidFill>
                      <a:srgbClr val="D9E1F2"/>
                    </a:solidFill>
                  </a:tcPr>
                </a:tc>
                <a:tc>
                  <a:txBody>
                    <a:bodyPr/>
                    <a:lstStyle/>
                    <a:p>
                      <a:pPr algn="ctr" fontAlgn="t"/>
                      <a:r>
                        <a:rPr lang="en-US" sz="1600" b="0" i="0" u="none" strike="noStrike">
                          <a:solidFill>
                            <a:srgbClr val="000000"/>
                          </a:solidFill>
                          <a:effectLst/>
                          <a:latin typeface="Calibri" panose="020F0502020204030204" pitchFamily="34" charset="0"/>
                        </a:rPr>
                        <a:t>0.0</a:t>
                      </a:r>
                    </a:p>
                  </a:txBody>
                  <a:tcPr marL="9525" marR="9525" marT="9525" marB="0">
                    <a:lnL>
                      <a:noFill/>
                    </a:lnL>
                    <a:lnR>
                      <a:noFill/>
                    </a:lnR>
                    <a:lnT>
                      <a:noFill/>
                    </a:lnT>
                    <a:lnB>
                      <a:noFill/>
                    </a:lnB>
                    <a:solidFill>
                      <a:srgbClr val="D9E1F2"/>
                    </a:solidFill>
                  </a:tcPr>
                </a:tc>
                <a:extLst>
                  <a:ext uri="{0D108BD9-81ED-4DB2-BD59-A6C34878D82A}">
                    <a16:rowId xmlns:a16="http://schemas.microsoft.com/office/drawing/2014/main" val="2291692188"/>
                  </a:ext>
                </a:extLst>
              </a:tr>
              <a:tr h="286376">
                <a:tc>
                  <a:txBody>
                    <a:bodyPr/>
                    <a:lstStyle/>
                    <a:p>
                      <a:pPr algn="l" fontAlgn="b"/>
                      <a:r>
                        <a:rPr lang="en-US" sz="1600" b="0" i="0" u="none" strike="noStrike">
                          <a:solidFill>
                            <a:srgbClr val="000000"/>
                          </a:solidFill>
                          <a:effectLst/>
                          <a:latin typeface="Calibri" panose="020F0502020204030204" pitchFamily="34" charset="0"/>
                        </a:rPr>
                        <a:t>Mora</a:t>
                      </a:r>
                    </a:p>
                  </a:txBody>
                  <a:tcPr marL="9525" marR="9525" marT="9525"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D9E1F2"/>
                    </a:solidFill>
                  </a:tcPr>
                </a:tc>
                <a:tc>
                  <a:txBody>
                    <a:bodyPr/>
                    <a:lstStyle/>
                    <a:p>
                      <a:pPr algn="ctr" fontAlgn="t"/>
                      <a:r>
                        <a:rPr lang="en-US" sz="1600" b="0" i="0" u="none" strike="noStrike">
                          <a:solidFill>
                            <a:srgbClr val="000000"/>
                          </a:solidFill>
                          <a:effectLst/>
                          <a:latin typeface="Calibri" panose="020F0502020204030204" pitchFamily="34" charset="0"/>
                        </a:rPr>
                        <a:t>1</a:t>
                      </a:r>
                    </a:p>
                  </a:txBody>
                  <a:tcPr marL="9525" marR="9525" marT="9525" marB="0">
                    <a:lnL>
                      <a:noFill/>
                    </a:lnL>
                    <a:lnR>
                      <a:noFill/>
                    </a:lnR>
                    <a:lnT>
                      <a:noFill/>
                    </a:lnT>
                    <a:lnB>
                      <a:noFill/>
                    </a:lnB>
                    <a:solidFill>
                      <a:srgbClr val="D9E1F2"/>
                    </a:solidFill>
                  </a:tcPr>
                </a:tc>
                <a:tc>
                  <a:txBody>
                    <a:bodyPr/>
                    <a:lstStyle/>
                    <a:p>
                      <a:pPr algn="ctr" fontAlgn="t"/>
                      <a:r>
                        <a:rPr lang="en-US" sz="1600" b="0" i="0" u="none" strike="noStrike">
                          <a:solidFill>
                            <a:srgbClr val="000000"/>
                          </a:solidFill>
                          <a:effectLst/>
                          <a:latin typeface="Calibri" panose="020F0502020204030204" pitchFamily="34" charset="0"/>
                        </a:rPr>
                        <a:t>0.0</a:t>
                      </a:r>
                    </a:p>
                  </a:txBody>
                  <a:tcPr marL="9525" marR="9525" marT="9525" marB="0">
                    <a:lnL>
                      <a:noFill/>
                    </a:lnL>
                    <a:lnR>
                      <a:noFill/>
                    </a:lnR>
                    <a:lnT>
                      <a:noFill/>
                    </a:lnT>
                    <a:lnB>
                      <a:noFill/>
                    </a:lnB>
                    <a:solidFill>
                      <a:srgbClr val="D9E1F2"/>
                    </a:solidFill>
                  </a:tcPr>
                </a:tc>
                <a:extLst>
                  <a:ext uri="{0D108BD9-81ED-4DB2-BD59-A6C34878D82A}">
                    <a16:rowId xmlns:a16="http://schemas.microsoft.com/office/drawing/2014/main" val="1814784460"/>
                  </a:ext>
                </a:extLst>
              </a:tr>
              <a:tr h="286376">
                <a:tc>
                  <a:txBody>
                    <a:bodyPr/>
                    <a:lstStyle/>
                    <a:p>
                      <a:pPr algn="l" fontAlgn="b"/>
                      <a:r>
                        <a:rPr lang="en-US" sz="1600" b="0" i="0" u="none" strike="noStrike">
                          <a:solidFill>
                            <a:srgbClr val="000000"/>
                          </a:solidFill>
                          <a:effectLst/>
                          <a:latin typeface="Calibri" panose="020F0502020204030204" pitchFamily="34" charset="0"/>
                        </a:rPr>
                        <a:t>Union</a:t>
                      </a:r>
                    </a:p>
                  </a:txBody>
                  <a:tcPr marL="9525" marR="9525" marT="9525"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D9E1F2"/>
                    </a:solidFill>
                  </a:tcPr>
                </a:tc>
                <a:tc>
                  <a:txBody>
                    <a:bodyPr/>
                    <a:lstStyle/>
                    <a:p>
                      <a:pPr algn="ctr" fontAlgn="t"/>
                      <a:r>
                        <a:rPr lang="en-US" sz="1600" b="0" i="0" u="none" strike="noStrike">
                          <a:solidFill>
                            <a:srgbClr val="000000"/>
                          </a:solidFill>
                          <a:effectLst/>
                          <a:latin typeface="Calibri" panose="020F0502020204030204" pitchFamily="34" charset="0"/>
                        </a:rPr>
                        <a:t>0</a:t>
                      </a:r>
                    </a:p>
                  </a:txBody>
                  <a:tcPr marL="9525" marR="9525" marT="9525" marB="0">
                    <a:lnL>
                      <a:noFill/>
                    </a:lnL>
                    <a:lnR>
                      <a:noFill/>
                    </a:lnR>
                    <a:lnT>
                      <a:noFill/>
                    </a:lnT>
                    <a:lnB>
                      <a:noFill/>
                    </a:lnB>
                    <a:solidFill>
                      <a:srgbClr val="D9E1F2"/>
                    </a:solidFill>
                  </a:tcPr>
                </a:tc>
                <a:tc>
                  <a:txBody>
                    <a:bodyPr/>
                    <a:lstStyle/>
                    <a:p>
                      <a:pPr algn="ctr" fontAlgn="t"/>
                      <a:r>
                        <a:rPr lang="en-US" sz="1600" b="0" i="0" u="none" strike="noStrike">
                          <a:solidFill>
                            <a:srgbClr val="000000"/>
                          </a:solidFill>
                          <a:effectLst/>
                          <a:latin typeface="Calibri" panose="020F0502020204030204" pitchFamily="34" charset="0"/>
                        </a:rPr>
                        <a:t>0.0</a:t>
                      </a:r>
                    </a:p>
                  </a:txBody>
                  <a:tcPr marL="9525" marR="9525" marT="9525" marB="0">
                    <a:lnL>
                      <a:noFill/>
                    </a:lnL>
                    <a:lnR>
                      <a:noFill/>
                    </a:lnR>
                    <a:lnT>
                      <a:noFill/>
                    </a:lnT>
                    <a:lnB>
                      <a:noFill/>
                    </a:lnB>
                    <a:solidFill>
                      <a:srgbClr val="D9E1F2"/>
                    </a:solidFill>
                  </a:tcPr>
                </a:tc>
                <a:extLst>
                  <a:ext uri="{0D108BD9-81ED-4DB2-BD59-A6C34878D82A}">
                    <a16:rowId xmlns:a16="http://schemas.microsoft.com/office/drawing/2014/main" val="1673672749"/>
                  </a:ext>
                </a:extLst>
              </a:tr>
              <a:tr h="303222">
                <a:tc>
                  <a:txBody>
                    <a:bodyPr/>
                    <a:lstStyle/>
                    <a:p>
                      <a:pPr algn="l" fontAlgn="b"/>
                      <a:r>
                        <a:rPr lang="en-US" sz="1600" b="0" i="0" u="none" strike="noStrike">
                          <a:solidFill>
                            <a:srgbClr val="000000"/>
                          </a:solidFill>
                          <a:effectLst/>
                          <a:latin typeface="Calibri" panose="020F0502020204030204" pitchFamily="34" charset="0"/>
                        </a:rPr>
                        <a:t>Curry</a:t>
                      </a:r>
                    </a:p>
                  </a:txBody>
                  <a:tcPr marL="9525" marR="9525" marT="9525" marB="0" anchor="b">
                    <a:lnL>
                      <a:noFill/>
                    </a:lnL>
                    <a:lnR>
                      <a:noFill/>
                    </a:lnR>
                    <a:lnT>
                      <a:noFill/>
                    </a:lnT>
                    <a:lnB>
                      <a:noFill/>
                    </a:lnB>
                    <a:solidFill>
                      <a:srgbClr val="B4C6E7"/>
                    </a:solidFill>
                  </a:tcPr>
                </a:tc>
                <a:tc>
                  <a:txBody>
                    <a:bodyPr/>
                    <a:lstStyle/>
                    <a:p>
                      <a:pPr algn="ctr" fontAlgn="b"/>
                      <a:r>
                        <a:rPr lang="en-US" sz="16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solidFill>
                      <a:srgbClr val="B4C6E7"/>
                    </a:solidFill>
                  </a:tcPr>
                </a:tc>
                <a:tc>
                  <a:txBody>
                    <a:bodyPr/>
                    <a:lstStyle/>
                    <a:p>
                      <a:pPr algn="ctr" fontAlgn="b"/>
                      <a:r>
                        <a:rPr lang="en-US" sz="16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B4C6E7"/>
                    </a:solidFill>
                  </a:tcPr>
                </a:tc>
                <a:tc>
                  <a:txBody>
                    <a:bodyPr/>
                    <a:lstStyle/>
                    <a:p>
                      <a:pPr algn="ctr" fontAlgn="t"/>
                      <a:r>
                        <a:rPr lang="en-US" sz="1600" b="0" i="0" u="none" strike="noStrike">
                          <a:solidFill>
                            <a:srgbClr val="000000"/>
                          </a:solidFill>
                          <a:effectLst/>
                          <a:latin typeface="Calibri" panose="020F0502020204030204" pitchFamily="34" charset="0"/>
                        </a:rPr>
                        <a:t>6</a:t>
                      </a:r>
                    </a:p>
                  </a:txBody>
                  <a:tcPr marL="9525" marR="9525" marT="9525" marB="0">
                    <a:lnL>
                      <a:noFill/>
                    </a:lnL>
                    <a:lnR>
                      <a:noFill/>
                    </a:lnR>
                    <a:lnT>
                      <a:noFill/>
                    </a:lnT>
                    <a:lnB>
                      <a:noFill/>
                    </a:lnB>
                    <a:solidFill>
                      <a:srgbClr val="B4C6E7"/>
                    </a:solidFill>
                  </a:tcPr>
                </a:tc>
                <a:tc>
                  <a:txBody>
                    <a:bodyPr/>
                    <a:lstStyle/>
                    <a:p>
                      <a:pPr algn="ctr" fontAlgn="t"/>
                      <a:r>
                        <a:rPr lang="en-US" sz="1600" b="0" i="0" u="none" strike="noStrike">
                          <a:solidFill>
                            <a:srgbClr val="000000"/>
                          </a:solidFill>
                          <a:effectLst/>
                          <a:latin typeface="Calibri" panose="020F0502020204030204" pitchFamily="34" charset="0"/>
                        </a:rPr>
                        <a:t>0.2</a:t>
                      </a:r>
                    </a:p>
                  </a:txBody>
                  <a:tcPr marL="9525" marR="9525" marT="9525" marB="0">
                    <a:lnL>
                      <a:noFill/>
                    </a:lnL>
                    <a:lnR>
                      <a:noFill/>
                    </a:lnR>
                    <a:lnT>
                      <a:noFill/>
                    </a:lnT>
                    <a:lnB>
                      <a:noFill/>
                    </a:lnB>
                    <a:solidFill>
                      <a:srgbClr val="B4C6E7"/>
                    </a:solidFill>
                  </a:tcPr>
                </a:tc>
                <a:extLst>
                  <a:ext uri="{0D108BD9-81ED-4DB2-BD59-A6C34878D82A}">
                    <a16:rowId xmlns:a16="http://schemas.microsoft.com/office/drawing/2014/main" val="2680988547"/>
                  </a:ext>
                </a:extLst>
              </a:tr>
              <a:tr h="286376">
                <a:tc>
                  <a:txBody>
                    <a:bodyPr/>
                    <a:lstStyle/>
                    <a:p>
                      <a:pPr algn="l" fontAlgn="b"/>
                      <a:r>
                        <a:rPr lang="en-US" sz="1600" b="0" i="0" u="none" strike="noStrike">
                          <a:solidFill>
                            <a:srgbClr val="000000"/>
                          </a:solidFill>
                          <a:effectLst/>
                          <a:latin typeface="Calibri" panose="020F0502020204030204" pitchFamily="34" charset="0"/>
                        </a:rPr>
                        <a:t>Torrance</a:t>
                      </a:r>
                    </a:p>
                  </a:txBody>
                  <a:tcPr marL="9525" marR="9525" marT="9525" marB="0" anchor="b">
                    <a:lnL>
                      <a:noFill/>
                    </a:lnL>
                    <a:lnR>
                      <a:noFill/>
                    </a:lnR>
                    <a:lnT>
                      <a:noFill/>
                    </a:lnT>
                    <a:lnB>
                      <a:noFill/>
                    </a:lnB>
                    <a:solidFill>
                      <a:srgbClr val="B4C6E7"/>
                    </a:solidFill>
                  </a:tcPr>
                </a:tc>
                <a:tc>
                  <a:txBody>
                    <a:bodyPr/>
                    <a:lstStyle/>
                    <a:p>
                      <a:pPr algn="ctr" fontAlgn="b"/>
                      <a:r>
                        <a:rPr lang="en-US" sz="16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solidFill>
                      <a:srgbClr val="B4C6E7"/>
                    </a:solidFill>
                  </a:tcPr>
                </a:tc>
                <a:tc>
                  <a:txBody>
                    <a:bodyPr/>
                    <a:lstStyle/>
                    <a:p>
                      <a:pPr algn="ctr" fontAlgn="b"/>
                      <a:r>
                        <a:rPr lang="en-US" sz="16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B4C6E7"/>
                    </a:solidFill>
                  </a:tcPr>
                </a:tc>
                <a:tc>
                  <a:txBody>
                    <a:bodyPr/>
                    <a:lstStyle/>
                    <a:p>
                      <a:pPr algn="ctr" fontAlgn="t"/>
                      <a:r>
                        <a:rPr lang="en-US" sz="1600" b="0" i="0" u="none" strike="noStrike">
                          <a:solidFill>
                            <a:srgbClr val="000000"/>
                          </a:solidFill>
                          <a:effectLst/>
                          <a:latin typeface="Calibri" panose="020F0502020204030204" pitchFamily="34" charset="0"/>
                        </a:rPr>
                        <a:t>4</a:t>
                      </a:r>
                    </a:p>
                  </a:txBody>
                  <a:tcPr marL="9525" marR="9525" marT="9525" marB="0">
                    <a:lnL>
                      <a:noFill/>
                    </a:lnL>
                    <a:lnR>
                      <a:noFill/>
                    </a:lnR>
                    <a:lnT>
                      <a:noFill/>
                    </a:lnT>
                    <a:lnB>
                      <a:noFill/>
                    </a:lnB>
                    <a:solidFill>
                      <a:srgbClr val="B4C6E7"/>
                    </a:solidFill>
                  </a:tcPr>
                </a:tc>
                <a:tc>
                  <a:txBody>
                    <a:bodyPr/>
                    <a:lstStyle/>
                    <a:p>
                      <a:pPr algn="ctr" fontAlgn="t"/>
                      <a:r>
                        <a:rPr lang="en-US" sz="1600" b="0" i="0" u="none" strike="noStrike">
                          <a:solidFill>
                            <a:srgbClr val="000000"/>
                          </a:solidFill>
                          <a:effectLst/>
                          <a:latin typeface="Calibri" panose="020F0502020204030204" pitchFamily="34" charset="0"/>
                        </a:rPr>
                        <a:t>0.3</a:t>
                      </a:r>
                    </a:p>
                  </a:txBody>
                  <a:tcPr marL="9525" marR="9525" marT="9525" marB="0">
                    <a:lnL>
                      <a:noFill/>
                    </a:lnL>
                    <a:lnR>
                      <a:noFill/>
                    </a:lnR>
                    <a:lnT>
                      <a:noFill/>
                    </a:lnT>
                    <a:lnB>
                      <a:noFill/>
                    </a:lnB>
                    <a:solidFill>
                      <a:srgbClr val="B4C6E7"/>
                    </a:solidFill>
                  </a:tcPr>
                </a:tc>
                <a:extLst>
                  <a:ext uri="{0D108BD9-81ED-4DB2-BD59-A6C34878D82A}">
                    <a16:rowId xmlns:a16="http://schemas.microsoft.com/office/drawing/2014/main" val="2953032388"/>
                  </a:ext>
                </a:extLst>
              </a:tr>
              <a:tr h="286376">
                <a:tc>
                  <a:txBody>
                    <a:bodyPr/>
                    <a:lstStyle/>
                    <a:p>
                      <a:pPr algn="l" fontAlgn="b"/>
                      <a:r>
                        <a:rPr lang="en-US" sz="1600" b="0" i="0" u="none" strike="noStrike">
                          <a:solidFill>
                            <a:srgbClr val="000000"/>
                          </a:solidFill>
                          <a:effectLst/>
                          <a:latin typeface="Calibri" panose="020F0502020204030204" pitchFamily="34" charset="0"/>
                        </a:rPr>
                        <a:t>Sierra</a:t>
                      </a:r>
                    </a:p>
                  </a:txBody>
                  <a:tcPr marL="9525" marR="9525" marT="9525" marB="0" anchor="b">
                    <a:lnL>
                      <a:noFill/>
                    </a:lnL>
                    <a:lnR>
                      <a:noFill/>
                    </a:lnR>
                    <a:lnT>
                      <a:noFill/>
                    </a:lnT>
                    <a:lnB>
                      <a:noFill/>
                    </a:lnB>
                    <a:solidFill>
                      <a:srgbClr val="B4C6E7"/>
                    </a:solidFill>
                  </a:tcPr>
                </a:tc>
                <a:tc>
                  <a:txBody>
                    <a:bodyPr/>
                    <a:lstStyle/>
                    <a:p>
                      <a:pPr algn="ctr" fontAlgn="b"/>
                      <a:r>
                        <a:rPr lang="en-US" sz="16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solidFill>
                      <a:srgbClr val="B4C6E7"/>
                    </a:solidFill>
                  </a:tcPr>
                </a:tc>
                <a:tc>
                  <a:txBody>
                    <a:bodyPr/>
                    <a:lstStyle/>
                    <a:p>
                      <a:pPr algn="ctr" fontAlgn="b"/>
                      <a:r>
                        <a:rPr lang="en-US" sz="16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B4C6E7"/>
                    </a:solidFill>
                  </a:tcPr>
                </a:tc>
                <a:tc>
                  <a:txBody>
                    <a:bodyPr/>
                    <a:lstStyle/>
                    <a:p>
                      <a:pPr algn="ctr" fontAlgn="t"/>
                      <a:r>
                        <a:rPr lang="en-US" sz="1600" b="0" i="0" u="none" strike="noStrike">
                          <a:solidFill>
                            <a:srgbClr val="000000"/>
                          </a:solidFill>
                          <a:effectLst/>
                          <a:latin typeface="Calibri" panose="020F0502020204030204" pitchFamily="34" charset="0"/>
                        </a:rPr>
                        <a:t>4</a:t>
                      </a:r>
                    </a:p>
                  </a:txBody>
                  <a:tcPr marL="9525" marR="9525" marT="9525" marB="0">
                    <a:lnL>
                      <a:noFill/>
                    </a:lnL>
                    <a:lnR>
                      <a:noFill/>
                    </a:lnR>
                    <a:lnT>
                      <a:noFill/>
                    </a:lnT>
                    <a:lnB>
                      <a:noFill/>
                    </a:lnB>
                    <a:solidFill>
                      <a:srgbClr val="B4C6E7"/>
                    </a:solidFill>
                  </a:tcPr>
                </a:tc>
                <a:tc>
                  <a:txBody>
                    <a:bodyPr/>
                    <a:lstStyle/>
                    <a:p>
                      <a:pPr algn="ctr" fontAlgn="t"/>
                      <a:r>
                        <a:rPr lang="en-US" sz="1600" b="0" i="0" u="none" strike="noStrike">
                          <a:solidFill>
                            <a:srgbClr val="000000"/>
                          </a:solidFill>
                          <a:effectLst/>
                          <a:latin typeface="Calibri" panose="020F0502020204030204" pitchFamily="34" charset="0"/>
                        </a:rPr>
                        <a:t>0.3</a:t>
                      </a:r>
                    </a:p>
                  </a:txBody>
                  <a:tcPr marL="9525" marR="9525" marT="9525" marB="0">
                    <a:lnL>
                      <a:noFill/>
                    </a:lnL>
                    <a:lnR>
                      <a:noFill/>
                    </a:lnR>
                    <a:lnT>
                      <a:noFill/>
                    </a:lnT>
                    <a:lnB>
                      <a:noFill/>
                    </a:lnB>
                    <a:solidFill>
                      <a:srgbClr val="B4C6E7"/>
                    </a:solidFill>
                  </a:tcPr>
                </a:tc>
                <a:extLst>
                  <a:ext uri="{0D108BD9-81ED-4DB2-BD59-A6C34878D82A}">
                    <a16:rowId xmlns:a16="http://schemas.microsoft.com/office/drawing/2014/main" val="1269881658"/>
                  </a:ext>
                </a:extLst>
              </a:tr>
              <a:tr h="303222">
                <a:tc>
                  <a:txBody>
                    <a:bodyPr/>
                    <a:lstStyle/>
                    <a:p>
                      <a:pPr algn="l" fontAlgn="b"/>
                      <a:r>
                        <a:rPr lang="en-US" sz="1600" b="0" i="0" u="none" strike="noStrike">
                          <a:solidFill>
                            <a:srgbClr val="000000"/>
                          </a:solidFill>
                          <a:effectLst/>
                          <a:latin typeface="Calibri" panose="020F0502020204030204" pitchFamily="34" charset="0"/>
                        </a:rPr>
                        <a:t>Grant</a:t>
                      </a:r>
                    </a:p>
                  </a:txBody>
                  <a:tcPr marL="9525" marR="9525" marT="9525" marB="0" anchor="b">
                    <a:lnL>
                      <a:noFill/>
                    </a:lnL>
                    <a:lnR>
                      <a:noFill/>
                    </a:lnR>
                    <a:lnT>
                      <a:noFill/>
                    </a:lnT>
                    <a:lnB>
                      <a:noFill/>
                    </a:lnB>
                    <a:solidFill>
                      <a:srgbClr val="B4C6E7"/>
                    </a:solidFill>
                  </a:tcPr>
                </a:tc>
                <a:tc>
                  <a:txBody>
                    <a:bodyPr/>
                    <a:lstStyle/>
                    <a:p>
                      <a:pPr algn="ctr" fontAlgn="b"/>
                      <a:r>
                        <a:rPr lang="en-US" sz="16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solidFill>
                      <a:srgbClr val="B4C6E7"/>
                    </a:solidFill>
                  </a:tcPr>
                </a:tc>
                <a:tc>
                  <a:txBody>
                    <a:bodyPr/>
                    <a:lstStyle/>
                    <a:p>
                      <a:pPr algn="ctr" fontAlgn="b"/>
                      <a:r>
                        <a:rPr lang="en-US" sz="16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solidFill>
                      <a:srgbClr val="B4C6E7"/>
                    </a:solidFill>
                  </a:tcPr>
                </a:tc>
                <a:tc>
                  <a:txBody>
                    <a:bodyPr/>
                    <a:lstStyle/>
                    <a:p>
                      <a:pPr algn="ctr" fontAlgn="t"/>
                      <a:r>
                        <a:rPr lang="en-US" sz="1600" b="0" i="0" u="none" strike="noStrike">
                          <a:solidFill>
                            <a:srgbClr val="000000"/>
                          </a:solidFill>
                          <a:effectLst/>
                          <a:latin typeface="Calibri" panose="020F0502020204030204" pitchFamily="34" charset="0"/>
                        </a:rPr>
                        <a:t>8</a:t>
                      </a:r>
                    </a:p>
                  </a:txBody>
                  <a:tcPr marL="9525" marR="9525" marT="9525" marB="0">
                    <a:lnL>
                      <a:noFill/>
                    </a:lnL>
                    <a:lnR>
                      <a:noFill/>
                    </a:lnR>
                    <a:lnT>
                      <a:noFill/>
                    </a:lnT>
                    <a:lnB>
                      <a:noFill/>
                    </a:lnB>
                    <a:solidFill>
                      <a:srgbClr val="B4C6E7"/>
                    </a:solidFill>
                  </a:tcPr>
                </a:tc>
                <a:tc>
                  <a:txBody>
                    <a:bodyPr/>
                    <a:lstStyle/>
                    <a:p>
                      <a:pPr algn="ctr" fontAlgn="t"/>
                      <a:r>
                        <a:rPr lang="en-US" sz="1600" b="0" i="0" u="none" strike="noStrike">
                          <a:solidFill>
                            <a:srgbClr val="000000"/>
                          </a:solidFill>
                          <a:effectLst/>
                          <a:latin typeface="Calibri" panose="020F0502020204030204" pitchFamily="34" charset="0"/>
                        </a:rPr>
                        <a:t>0.5</a:t>
                      </a:r>
                    </a:p>
                  </a:txBody>
                  <a:tcPr marL="9525" marR="9525" marT="9525" marB="0">
                    <a:lnL>
                      <a:noFill/>
                    </a:lnL>
                    <a:lnR>
                      <a:noFill/>
                    </a:lnR>
                    <a:lnT>
                      <a:noFill/>
                    </a:lnT>
                    <a:lnB>
                      <a:noFill/>
                    </a:lnB>
                    <a:solidFill>
                      <a:srgbClr val="B4C6E7"/>
                    </a:solidFill>
                  </a:tcPr>
                </a:tc>
                <a:extLst>
                  <a:ext uri="{0D108BD9-81ED-4DB2-BD59-A6C34878D82A}">
                    <a16:rowId xmlns:a16="http://schemas.microsoft.com/office/drawing/2014/main" val="2096718922"/>
                  </a:ext>
                </a:extLst>
              </a:tr>
              <a:tr h="286376">
                <a:tc>
                  <a:txBody>
                    <a:bodyPr/>
                    <a:lstStyle/>
                    <a:p>
                      <a:pPr algn="l" fontAlgn="b"/>
                      <a:r>
                        <a:rPr lang="en-US" sz="1600" b="0" i="0" u="none" strike="noStrike">
                          <a:solidFill>
                            <a:srgbClr val="000000"/>
                          </a:solidFill>
                          <a:effectLst/>
                          <a:latin typeface="Calibri" panose="020F0502020204030204" pitchFamily="34" charset="0"/>
                        </a:rPr>
                        <a:t>San Juan</a:t>
                      </a:r>
                    </a:p>
                  </a:txBody>
                  <a:tcPr marL="9525" marR="9525" marT="9525" marB="0" anchor="b">
                    <a:lnL>
                      <a:noFill/>
                    </a:lnL>
                    <a:lnR>
                      <a:noFill/>
                    </a:lnR>
                    <a:lnT>
                      <a:noFill/>
                    </a:lnT>
                    <a:lnB>
                      <a:noFill/>
                    </a:lnB>
                    <a:solidFill>
                      <a:srgbClr val="B4C6E7"/>
                    </a:solidFill>
                  </a:tcPr>
                </a:tc>
                <a:tc>
                  <a:txBody>
                    <a:bodyPr/>
                    <a:lstStyle/>
                    <a:p>
                      <a:pPr algn="ctr" fontAlgn="b"/>
                      <a:r>
                        <a:rPr lang="en-US" sz="1600" b="0" i="0" u="none" strike="noStrike">
                          <a:solidFill>
                            <a:srgbClr val="000000"/>
                          </a:solidFill>
                          <a:effectLst/>
                          <a:latin typeface="Calibri" panose="020F0502020204030204" pitchFamily="34" charset="0"/>
                        </a:rPr>
                        <a:t>22</a:t>
                      </a:r>
                    </a:p>
                  </a:txBody>
                  <a:tcPr marL="9525" marR="9525" marT="9525" marB="0" anchor="b">
                    <a:lnL>
                      <a:noFill/>
                    </a:lnL>
                    <a:lnR>
                      <a:noFill/>
                    </a:lnR>
                    <a:lnT>
                      <a:noFill/>
                    </a:lnT>
                    <a:lnB>
                      <a:noFill/>
                    </a:lnB>
                    <a:solidFill>
                      <a:srgbClr val="B4C6E7"/>
                    </a:solidFill>
                  </a:tcPr>
                </a:tc>
                <a:tc>
                  <a:txBody>
                    <a:bodyPr/>
                    <a:lstStyle/>
                    <a:p>
                      <a:pPr algn="ctr" fontAlgn="b"/>
                      <a:r>
                        <a:rPr lang="en-US" sz="1600" b="0" i="0" u="none" strike="noStrike">
                          <a:solidFill>
                            <a:srgbClr val="000000"/>
                          </a:solidFill>
                          <a:effectLst/>
                          <a:latin typeface="Calibri" panose="020F0502020204030204" pitchFamily="34" charset="0"/>
                        </a:rPr>
                        <a:t>11</a:t>
                      </a:r>
                    </a:p>
                  </a:txBody>
                  <a:tcPr marL="9525" marR="9525" marT="9525" marB="0" anchor="b">
                    <a:lnL>
                      <a:noFill/>
                    </a:lnL>
                    <a:lnR>
                      <a:noFill/>
                    </a:lnR>
                    <a:lnT>
                      <a:noFill/>
                    </a:lnT>
                    <a:lnB>
                      <a:noFill/>
                    </a:lnB>
                    <a:solidFill>
                      <a:srgbClr val="B4C6E7"/>
                    </a:solidFill>
                  </a:tcPr>
                </a:tc>
                <a:tc>
                  <a:txBody>
                    <a:bodyPr/>
                    <a:lstStyle/>
                    <a:p>
                      <a:pPr algn="ctr" fontAlgn="t"/>
                      <a:r>
                        <a:rPr lang="en-US" sz="1600" b="0" i="0" u="none" strike="noStrike">
                          <a:solidFill>
                            <a:srgbClr val="000000"/>
                          </a:solidFill>
                          <a:effectLst/>
                          <a:latin typeface="Calibri" panose="020F0502020204030204" pitchFamily="34" charset="0"/>
                        </a:rPr>
                        <a:t>21</a:t>
                      </a:r>
                    </a:p>
                  </a:txBody>
                  <a:tcPr marL="9525" marR="9525" marT="9525" marB="0">
                    <a:lnL>
                      <a:noFill/>
                    </a:lnL>
                    <a:lnR>
                      <a:noFill/>
                    </a:lnR>
                    <a:lnT>
                      <a:noFill/>
                    </a:lnT>
                    <a:lnB>
                      <a:noFill/>
                    </a:lnB>
                    <a:solidFill>
                      <a:srgbClr val="B4C6E7"/>
                    </a:solidFill>
                  </a:tcPr>
                </a:tc>
                <a:tc>
                  <a:txBody>
                    <a:bodyPr/>
                    <a:lstStyle/>
                    <a:p>
                      <a:pPr algn="ctr" fontAlgn="t"/>
                      <a:r>
                        <a:rPr lang="en-US" sz="1600" b="0" i="0" u="none" strike="noStrike">
                          <a:solidFill>
                            <a:srgbClr val="000000"/>
                          </a:solidFill>
                          <a:effectLst/>
                          <a:latin typeface="Calibri" panose="020F0502020204030204" pitchFamily="34" charset="0"/>
                        </a:rPr>
                        <a:t>0.5</a:t>
                      </a:r>
                    </a:p>
                  </a:txBody>
                  <a:tcPr marL="9525" marR="9525" marT="9525" marB="0">
                    <a:lnL>
                      <a:noFill/>
                    </a:lnL>
                    <a:lnR>
                      <a:noFill/>
                    </a:lnR>
                    <a:lnT>
                      <a:noFill/>
                    </a:lnT>
                    <a:lnB>
                      <a:noFill/>
                    </a:lnB>
                    <a:solidFill>
                      <a:srgbClr val="B4C6E7"/>
                    </a:solidFill>
                  </a:tcPr>
                </a:tc>
                <a:extLst>
                  <a:ext uri="{0D108BD9-81ED-4DB2-BD59-A6C34878D82A}">
                    <a16:rowId xmlns:a16="http://schemas.microsoft.com/office/drawing/2014/main" val="1736647864"/>
                  </a:ext>
                </a:extLst>
              </a:tr>
              <a:tr h="286376">
                <a:tc>
                  <a:txBody>
                    <a:bodyPr/>
                    <a:lstStyle/>
                    <a:p>
                      <a:pPr algn="l" fontAlgn="b"/>
                      <a:r>
                        <a:rPr lang="en-US" sz="1600" b="0" i="0" u="none" strike="noStrike">
                          <a:solidFill>
                            <a:srgbClr val="000000"/>
                          </a:solidFill>
                          <a:effectLst/>
                          <a:latin typeface="Calibri" panose="020F0502020204030204" pitchFamily="34" charset="0"/>
                        </a:rPr>
                        <a:t>Otero</a:t>
                      </a:r>
                    </a:p>
                  </a:txBody>
                  <a:tcPr marL="9525" marR="9525" marT="9525" marB="0" anchor="b">
                    <a:lnL>
                      <a:noFill/>
                    </a:lnL>
                    <a:lnR>
                      <a:noFill/>
                    </a:lnR>
                    <a:lnT>
                      <a:noFill/>
                    </a:lnT>
                    <a:lnB>
                      <a:noFill/>
                    </a:lnB>
                    <a:solidFill>
                      <a:srgbClr val="B4C6E7"/>
                    </a:solidFill>
                  </a:tcPr>
                </a:tc>
                <a:tc>
                  <a:txBody>
                    <a:bodyPr/>
                    <a:lstStyle/>
                    <a:p>
                      <a:pPr algn="ctr" fontAlgn="b"/>
                      <a:r>
                        <a:rPr lang="en-US" sz="16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B4C6E7"/>
                    </a:solidFill>
                  </a:tcPr>
                </a:tc>
                <a:tc>
                  <a:txBody>
                    <a:bodyPr/>
                    <a:lstStyle/>
                    <a:p>
                      <a:pPr algn="ctr" fontAlgn="b"/>
                      <a:r>
                        <a:rPr lang="en-US" sz="16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B4C6E7"/>
                    </a:solidFill>
                  </a:tcPr>
                </a:tc>
                <a:tc>
                  <a:txBody>
                    <a:bodyPr/>
                    <a:lstStyle/>
                    <a:p>
                      <a:pPr algn="ctr" fontAlgn="t"/>
                      <a:r>
                        <a:rPr lang="en-US" sz="1600" b="0" i="0" u="none" strike="noStrike">
                          <a:solidFill>
                            <a:srgbClr val="000000"/>
                          </a:solidFill>
                          <a:effectLst/>
                          <a:latin typeface="Calibri" panose="020F0502020204030204" pitchFamily="34" charset="0"/>
                        </a:rPr>
                        <a:t>13</a:t>
                      </a:r>
                    </a:p>
                  </a:txBody>
                  <a:tcPr marL="9525" marR="9525" marT="9525" marB="0">
                    <a:lnL>
                      <a:noFill/>
                    </a:lnL>
                    <a:lnR>
                      <a:noFill/>
                    </a:lnR>
                    <a:lnT>
                      <a:noFill/>
                    </a:lnT>
                    <a:lnB>
                      <a:noFill/>
                    </a:lnB>
                    <a:solidFill>
                      <a:srgbClr val="B4C6E7"/>
                    </a:solidFill>
                  </a:tcPr>
                </a:tc>
                <a:tc>
                  <a:txBody>
                    <a:bodyPr/>
                    <a:lstStyle/>
                    <a:p>
                      <a:pPr algn="ctr" fontAlgn="t"/>
                      <a:r>
                        <a:rPr lang="en-US" sz="1600" b="0" i="0" u="none" strike="noStrike">
                          <a:solidFill>
                            <a:srgbClr val="000000"/>
                          </a:solidFill>
                          <a:effectLst/>
                          <a:latin typeface="Calibri" panose="020F0502020204030204" pitchFamily="34" charset="0"/>
                        </a:rPr>
                        <a:t>0.5</a:t>
                      </a:r>
                    </a:p>
                  </a:txBody>
                  <a:tcPr marL="9525" marR="9525" marT="9525" marB="0">
                    <a:lnL>
                      <a:noFill/>
                    </a:lnL>
                    <a:lnR>
                      <a:noFill/>
                    </a:lnR>
                    <a:lnT>
                      <a:noFill/>
                    </a:lnT>
                    <a:lnB>
                      <a:noFill/>
                    </a:lnB>
                    <a:solidFill>
                      <a:srgbClr val="B4C6E7"/>
                    </a:solidFill>
                  </a:tcPr>
                </a:tc>
                <a:extLst>
                  <a:ext uri="{0D108BD9-81ED-4DB2-BD59-A6C34878D82A}">
                    <a16:rowId xmlns:a16="http://schemas.microsoft.com/office/drawing/2014/main" val="3596423285"/>
                  </a:ext>
                </a:extLst>
              </a:tr>
              <a:tr h="286376">
                <a:tc>
                  <a:txBody>
                    <a:bodyPr/>
                    <a:lstStyle/>
                    <a:p>
                      <a:pPr algn="l" fontAlgn="b"/>
                      <a:r>
                        <a:rPr lang="en-US" sz="1600" b="0" i="0" u="none" strike="noStrike">
                          <a:solidFill>
                            <a:srgbClr val="000000"/>
                          </a:solidFill>
                          <a:effectLst/>
                          <a:latin typeface="Calibri" panose="020F0502020204030204" pitchFamily="34" charset="0"/>
                        </a:rPr>
                        <a:t>Lincoln</a:t>
                      </a:r>
                    </a:p>
                  </a:txBody>
                  <a:tcPr marL="9525" marR="9525" marT="9525" marB="0" anchor="b">
                    <a:lnL>
                      <a:noFill/>
                    </a:lnL>
                    <a:lnR>
                      <a:noFill/>
                    </a:lnR>
                    <a:lnT>
                      <a:noFill/>
                    </a:lnT>
                    <a:lnB>
                      <a:noFill/>
                    </a:lnB>
                    <a:solidFill>
                      <a:srgbClr val="B4C6E7"/>
                    </a:solidFill>
                  </a:tcPr>
                </a:tc>
                <a:tc>
                  <a:txBody>
                    <a:bodyPr/>
                    <a:lstStyle/>
                    <a:p>
                      <a:pPr algn="ctr" fontAlgn="b"/>
                      <a:r>
                        <a:rPr lang="en-US" sz="1600" b="0" i="0" u="none" strike="noStrike">
                          <a:solidFill>
                            <a:srgbClr val="000000"/>
                          </a:solidFill>
                          <a:effectLst/>
                          <a:latin typeface="Calibri" panose="020F0502020204030204" pitchFamily="34" charset="0"/>
                        </a:rPr>
                        <a:t>19</a:t>
                      </a:r>
                    </a:p>
                  </a:txBody>
                  <a:tcPr marL="9525" marR="9525" marT="9525" marB="0" anchor="b">
                    <a:lnL>
                      <a:noFill/>
                    </a:lnL>
                    <a:lnR>
                      <a:noFill/>
                    </a:lnR>
                    <a:lnT>
                      <a:noFill/>
                    </a:lnT>
                    <a:lnB>
                      <a:noFill/>
                    </a:lnB>
                    <a:solidFill>
                      <a:srgbClr val="B4C6E7"/>
                    </a:solidFill>
                  </a:tcPr>
                </a:tc>
                <a:tc>
                  <a:txBody>
                    <a:bodyPr/>
                    <a:lstStyle/>
                    <a:p>
                      <a:pPr algn="ctr" fontAlgn="b"/>
                      <a:r>
                        <a:rPr lang="en-US" sz="1600" b="0" i="0" u="none" strike="noStrike" dirty="0">
                          <a:solidFill>
                            <a:srgbClr val="000000"/>
                          </a:solidFill>
                          <a:effectLst/>
                          <a:latin typeface="Calibri" panose="020F0502020204030204" pitchFamily="34" charset="0"/>
                        </a:rPr>
                        <a:t>4</a:t>
                      </a:r>
                    </a:p>
                  </a:txBody>
                  <a:tcPr marL="9525" marR="9525" marT="9525" marB="0" anchor="b">
                    <a:lnL>
                      <a:noFill/>
                    </a:lnL>
                    <a:lnR>
                      <a:noFill/>
                    </a:lnR>
                    <a:lnT>
                      <a:noFill/>
                    </a:lnT>
                    <a:lnB>
                      <a:noFill/>
                    </a:lnB>
                    <a:solidFill>
                      <a:srgbClr val="B4C6E7"/>
                    </a:solidFill>
                  </a:tcPr>
                </a:tc>
                <a:tc>
                  <a:txBody>
                    <a:bodyPr/>
                    <a:lstStyle/>
                    <a:p>
                      <a:pPr algn="ctr" fontAlgn="t"/>
                      <a:r>
                        <a:rPr lang="en-US" sz="1600" b="0" i="0" u="none" strike="noStrike">
                          <a:solidFill>
                            <a:srgbClr val="000000"/>
                          </a:solidFill>
                          <a:effectLst/>
                          <a:latin typeface="Calibri" panose="020F0502020204030204" pitchFamily="34" charset="0"/>
                        </a:rPr>
                        <a:t>7</a:t>
                      </a:r>
                    </a:p>
                  </a:txBody>
                  <a:tcPr marL="9525" marR="9525" marT="9525" marB="0">
                    <a:lnL>
                      <a:noFill/>
                    </a:lnL>
                    <a:lnR>
                      <a:noFill/>
                    </a:lnR>
                    <a:lnT>
                      <a:noFill/>
                    </a:lnT>
                    <a:lnB>
                      <a:noFill/>
                    </a:lnB>
                    <a:solidFill>
                      <a:srgbClr val="B4C6E7"/>
                    </a:solidFill>
                  </a:tcPr>
                </a:tc>
                <a:tc>
                  <a:txBody>
                    <a:bodyPr/>
                    <a:lstStyle/>
                    <a:p>
                      <a:pPr algn="ctr" fontAlgn="t"/>
                      <a:r>
                        <a:rPr lang="en-US" sz="1600" b="0" i="0" u="none" strike="noStrike">
                          <a:solidFill>
                            <a:srgbClr val="000000"/>
                          </a:solidFill>
                          <a:effectLst/>
                          <a:latin typeface="Calibri" panose="020F0502020204030204" pitchFamily="34" charset="0"/>
                        </a:rPr>
                        <a:t>0.6</a:t>
                      </a:r>
                    </a:p>
                  </a:txBody>
                  <a:tcPr marL="9525" marR="9525" marT="9525" marB="0">
                    <a:lnL>
                      <a:noFill/>
                    </a:lnL>
                    <a:lnR>
                      <a:noFill/>
                    </a:lnR>
                    <a:lnT>
                      <a:noFill/>
                    </a:lnT>
                    <a:lnB>
                      <a:noFill/>
                    </a:lnB>
                    <a:solidFill>
                      <a:srgbClr val="B4C6E7"/>
                    </a:solidFill>
                  </a:tcPr>
                </a:tc>
                <a:extLst>
                  <a:ext uri="{0D108BD9-81ED-4DB2-BD59-A6C34878D82A}">
                    <a16:rowId xmlns:a16="http://schemas.microsoft.com/office/drawing/2014/main" val="3088939820"/>
                  </a:ext>
                </a:extLst>
              </a:tr>
              <a:tr h="286376">
                <a:tc>
                  <a:txBody>
                    <a:bodyPr/>
                    <a:lstStyle/>
                    <a:p>
                      <a:pPr algn="l" fontAlgn="b"/>
                      <a:r>
                        <a:rPr lang="en-US" sz="1600" b="0" i="0" u="none" strike="noStrike">
                          <a:solidFill>
                            <a:srgbClr val="000000"/>
                          </a:solidFill>
                          <a:effectLst/>
                          <a:latin typeface="Calibri" panose="020F0502020204030204" pitchFamily="34" charset="0"/>
                        </a:rPr>
                        <a:t>Hidalgo</a:t>
                      </a:r>
                    </a:p>
                  </a:txBody>
                  <a:tcPr marL="9525" marR="9525" marT="9525" marB="0" anchor="b">
                    <a:lnL>
                      <a:noFill/>
                    </a:lnL>
                    <a:lnR>
                      <a:noFill/>
                    </a:lnR>
                    <a:lnT>
                      <a:noFill/>
                    </a:lnT>
                    <a:lnB>
                      <a:noFill/>
                    </a:lnB>
                    <a:solidFill>
                      <a:srgbClr val="B4C6E7"/>
                    </a:solidFill>
                  </a:tcPr>
                </a:tc>
                <a:tc>
                  <a:txBody>
                    <a:bodyPr/>
                    <a:lstStyle/>
                    <a:p>
                      <a:pPr algn="ctr" fontAlgn="b"/>
                      <a:r>
                        <a:rPr lang="en-US" sz="16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solidFill>
                      <a:srgbClr val="B4C6E7"/>
                    </a:solidFill>
                  </a:tcPr>
                </a:tc>
                <a:tc>
                  <a:txBody>
                    <a:bodyPr/>
                    <a:lstStyle/>
                    <a:p>
                      <a:pPr algn="ctr" fontAlgn="b"/>
                      <a:r>
                        <a:rPr lang="en-US" sz="16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B4C6E7"/>
                    </a:solidFill>
                  </a:tcPr>
                </a:tc>
                <a:tc>
                  <a:txBody>
                    <a:bodyPr/>
                    <a:lstStyle/>
                    <a:p>
                      <a:pPr algn="ctr" fontAlgn="t"/>
                      <a:r>
                        <a:rPr lang="en-US" sz="1600" b="0" i="0" u="none" strike="noStrike">
                          <a:solidFill>
                            <a:srgbClr val="000000"/>
                          </a:solidFill>
                          <a:effectLst/>
                          <a:latin typeface="Calibri" panose="020F0502020204030204" pitchFamily="34" charset="0"/>
                        </a:rPr>
                        <a:t>2</a:t>
                      </a:r>
                    </a:p>
                  </a:txBody>
                  <a:tcPr marL="9525" marR="9525" marT="9525" marB="0">
                    <a:lnL>
                      <a:noFill/>
                    </a:lnL>
                    <a:lnR>
                      <a:noFill/>
                    </a:lnR>
                    <a:lnT>
                      <a:noFill/>
                    </a:lnT>
                    <a:lnB>
                      <a:noFill/>
                    </a:lnB>
                    <a:solidFill>
                      <a:srgbClr val="B4C6E7"/>
                    </a:solidFill>
                  </a:tcPr>
                </a:tc>
                <a:tc>
                  <a:txBody>
                    <a:bodyPr/>
                    <a:lstStyle/>
                    <a:p>
                      <a:pPr algn="ctr" fontAlgn="t"/>
                      <a:r>
                        <a:rPr lang="en-US" sz="1600" b="0" i="0" u="none" strike="noStrike" dirty="0">
                          <a:solidFill>
                            <a:srgbClr val="000000"/>
                          </a:solidFill>
                          <a:effectLst/>
                          <a:latin typeface="Calibri" panose="020F0502020204030204" pitchFamily="34" charset="0"/>
                        </a:rPr>
                        <a:t>0.6</a:t>
                      </a:r>
                    </a:p>
                  </a:txBody>
                  <a:tcPr marL="9525" marR="9525" marT="9525" marB="0">
                    <a:lnL>
                      <a:noFill/>
                    </a:lnL>
                    <a:lnR>
                      <a:noFill/>
                    </a:lnR>
                    <a:lnT>
                      <a:noFill/>
                    </a:lnT>
                    <a:lnB>
                      <a:noFill/>
                    </a:lnB>
                    <a:solidFill>
                      <a:srgbClr val="B4C6E7"/>
                    </a:solidFill>
                  </a:tcPr>
                </a:tc>
                <a:extLst>
                  <a:ext uri="{0D108BD9-81ED-4DB2-BD59-A6C34878D82A}">
                    <a16:rowId xmlns:a16="http://schemas.microsoft.com/office/drawing/2014/main" val="4157825342"/>
                  </a:ext>
                </a:extLst>
              </a:tr>
            </a:tbl>
          </a:graphicData>
        </a:graphic>
      </p:graphicFrame>
    </p:spTree>
    <p:extLst>
      <p:ext uri="{BB962C8B-B14F-4D97-AF65-F5344CB8AC3E}">
        <p14:creationId xmlns:p14="http://schemas.microsoft.com/office/powerpoint/2010/main" val="1502241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2FD66AB-DDD4-4511-8D9A-853734B67763}"/>
              </a:ext>
            </a:extLst>
          </p:cNvPr>
          <p:cNvGraphicFramePr>
            <a:graphicFrameLocks noGrp="1"/>
          </p:cNvGraphicFramePr>
          <p:nvPr>
            <p:extLst>
              <p:ext uri="{D42A27DB-BD31-4B8C-83A1-F6EECF244321}">
                <p14:modId xmlns:p14="http://schemas.microsoft.com/office/powerpoint/2010/main" val="345175328"/>
              </p:ext>
            </p:extLst>
          </p:nvPr>
        </p:nvGraphicFramePr>
        <p:xfrm>
          <a:off x="1129749" y="2315590"/>
          <a:ext cx="9952382" cy="3316611"/>
        </p:xfrm>
        <a:graphic>
          <a:graphicData uri="http://schemas.openxmlformats.org/drawingml/2006/table">
            <a:tbl>
              <a:tblPr/>
              <a:tblGrid>
                <a:gridCol w="2297174">
                  <a:extLst>
                    <a:ext uri="{9D8B030D-6E8A-4147-A177-3AD203B41FA5}">
                      <a16:colId xmlns:a16="http://schemas.microsoft.com/office/drawing/2014/main" val="1992724096"/>
                    </a:ext>
                  </a:extLst>
                </a:gridCol>
                <a:gridCol w="2028355">
                  <a:extLst>
                    <a:ext uri="{9D8B030D-6E8A-4147-A177-3AD203B41FA5}">
                      <a16:colId xmlns:a16="http://schemas.microsoft.com/office/drawing/2014/main" val="277417565"/>
                    </a:ext>
                  </a:extLst>
                </a:gridCol>
                <a:gridCol w="1961151">
                  <a:extLst>
                    <a:ext uri="{9D8B030D-6E8A-4147-A177-3AD203B41FA5}">
                      <a16:colId xmlns:a16="http://schemas.microsoft.com/office/drawing/2014/main" val="814880100"/>
                    </a:ext>
                  </a:extLst>
                </a:gridCol>
                <a:gridCol w="1735099">
                  <a:extLst>
                    <a:ext uri="{9D8B030D-6E8A-4147-A177-3AD203B41FA5}">
                      <a16:colId xmlns:a16="http://schemas.microsoft.com/office/drawing/2014/main" val="4078874775"/>
                    </a:ext>
                  </a:extLst>
                </a:gridCol>
                <a:gridCol w="1930603">
                  <a:extLst>
                    <a:ext uri="{9D8B030D-6E8A-4147-A177-3AD203B41FA5}">
                      <a16:colId xmlns:a16="http://schemas.microsoft.com/office/drawing/2014/main" val="3819356409"/>
                    </a:ext>
                  </a:extLst>
                </a:gridCol>
              </a:tblGrid>
              <a:tr h="255332">
                <a:tc>
                  <a:txBody>
                    <a:bodyPr/>
                    <a:lstStyle/>
                    <a:p>
                      <a:pPr algn="l" fontAlgn="b"/>
                      <a:r>
                        <a:rPr lang="en-US" sz="1600" b="0" i="0" u="none" strike="noStrike" dirty="0">
                          <a:solidFill>
                            <a:srgbClr val="000000"/>
                          </a:solidFill>
                          <a:effectLst/>
                          <a:latin typeface="Calibri" panose="020F0502020204030204" pitchFamily="34" charset="0"/>
                        </a:rPr>
                        <a:t>Rio Arriba</a:t>
                      </a:r>
                    </a:p>
                  </a:txBody>
                  <a:tcPr marL="9525" marR="9525" marT="9525" marB="0" anchor="b">
                    <a:lnL>
                      <a:noFill/>
                    </a:lnL>
                    <a:lnR>
                      <a:noFill/>
                    </a:lnR>
                    <a:lnT>
                      <a:noFill/>
                    </a:lnT>
                    <a:lnB>
                      <a:noFill/>
                    </a:lnB>
                    <a:solidFill>
                      <a:srgbClr val="8EA9DB"/>
                    </a:solidFill>
                  </a:tcPr>
                </a:tc>
                <a:tc>
                  <a:txBody>
                    <a:bodyPr/>
                    <a:lstStyle/>
                    <a:p>
                      <a:pPr algn="ctr" fontAlgn="b"/>
                      <a:r>
                        <a:rPr lang="en-US" sz="1600" b="0" i="0" u="none" strike="noStrike">
                          <a:solidFill>
                            <a:srgbClr val="000000"/>
                          </a:solidFill>
                          <a:effectLst/>
                          <a:latin typeface="Calibri" panose="020F0502020204030204" pitchFamily="34" charset="0"/>
                        </a:rPr>
                        <a:t>202</a:t>
                      </a:r>
                    </a:p>
                  </a:txBody>
                  <a:tcPr marL="9525" marR="9525" marT="9525" marB="0" anchor="b">
                    <a:lnL>
                      <a:noFill/>
                    </a:lnL>
                    <a:lnR>
                      <a:noFill/>
                    </a:lnR>
                    <a:lnT>
                      <a:noFill/>
                    </a:lnT>
                    <a:lnB>
                      <a:noFill/>
                    </a:lnB>
                    <a:solidFill>
                      <a:srgbClr val="8EA9DB"/>
                    </a:solidFill>
                  </a:tcPr>
                </a:tc>
                <a:tc>
                  <a:txBody>
                    <a:bodyPr/>
                    <a:lstStyle/>
                    <a:p>
                      <a:pPr algn="ctr" fontAlgn="b"/>
                      <a:r>
                        <a:rPr lang="en-US" sz="1600" b="0" i="0" u="none" strike="noStrike" dirty="0">
                          <a:solidFill>
                            <a:srgbClr val="000000"/>
                          </a:solidFill>
                          <a:effectLst/>
                          <a:latin typeface="Calibri" panose="020F0502020204030204" pitchFamily="34" charset="0"/>
                        </a:rPr>
                        <a:t>31</a:t>
                      </a:r>
                    </a:p>
                  </a:txBody>
                  <a:tcPr marL="9525" marR="9525" marT="9525" marB="0" anchor="b">
                    <a:lnL>
                      <a:noFill/>
                    </a:lnL>
                    <a:lnR>
                      <a:noFill/>
                    </a:lnR>
                    <a:lnT>
                      <a:noFill/>
                    </a:lnT>
                    <a:lnB>
                      <a:noFill/>
                    </a:lnB>
                    <a:solidFill>
                      <a:srgbClr val="8EA9DB"/>
                    </a:solidFill>
                  </a:tcPr>
                </a:tc>
                <a:tc>
                  <a:txBody>
                    <a:bodyPr/>
                    <a:lstStyle/>
                    <a:p>
                      <a:pPr algn="ctr" fontAlgn="t"/>
                      <a:r>
                        <a:rPr lang="en-US" sz="1600" b="0" i="0" u="none" strike="noStrike">
                          <a:solidFill>
                            <a:srgbClr val="000000"/>
                          </a:solidFill>
                          <a:effectLst/>
                          <a:latin typeface="Calibri" panose="020F0502020204030204" pitchFamily="34" charset="0"/>
                        </a:rPr>
                        <a:t>32</a:t>
                      </a:r>
                    </a:p>
                  </a:txBody>
                  <a:tcPr marL="9525" marR="9525" marT="9525" marB="0">
                    <a:lnL>
                      <a:noFill/>
                    </a:lnL>
                    <a:lnR>
                      <a:noFill/>
                    </a:lnR>
                    <a:lnT>
                      <a:noFill/>
                    </a:lnT>
                    <a:lnB>
                      <a:noFill/>
                    </a:lnB>
                    <a:solidFill>
                      <a:srgbClr val="8EA9DB"/>
                    </a:solidFill>
                  </a:tcPr>
                </a:tc>
                <a:tc>
                  <a:txBody>
                    <a:bodyPr/>
                    <a:lstStyle/>
                    <a:p>
                      <a:pPr algn="ctr" fontAlgn="t"/>
                      <a:r>
                        <a:rPr lang="en-US" sz="1600" b="0" i="0" u="none" strike="noStrike">
                          <a:solidFill>
                            <a:srgbClr val="000000"/>
                          </a:solidFill>
                          <a:effectLst/>
                          <a:latin typeface="Calibri" panose="020F0502020204030204" pitchFamily="34" charset="0"/>
                        </a:rPr>
                        <a:t>1.0</a:t>
                      </a:r>
                    </a:p>
                  </a:txBody>
                  <a:tcPr marL="9525" marR="9525" marT="9525" marB="0">
                    <a:lnL>
                      <a:noFill/>
                    </a:lnL>
                    <a:lnR>
                      <a:noFill/>
                    </a:lnR>
                    <a:lnT>
                      <a:noFill/>
                    </a:lnT>
                    <a:lnB>
                      <a:noFill/>
                    </a:lnB>
                    <a:solidFill>
                      <a:srgbClr val="8EA9DB"/>
                    </a:solidFill>
                  </a:tcPr>
                </a:tc>
                <a:extLst>
                  <a:ext uri="{0D108BD9-81ED-4DB2-BD59-A6C34878D82A}">
                    <a16:rowId xmlns:a16="http://schemas.microsoft.com/office/drawing/2014/main" val="886074433"/>
                  </a:ext>
                </a:extLst>
              </a:tr>
              <a:tr h="266375">
                <a:tc>
                  <a:txBody>
                    <a:bodyPr/>
                    <a:lstStyle/>
                    <a:p>
                      <a:pPr algn="l" fontAlgn="b"/>
                      <a:r>
                        <a:rPr lang="en-US" sz="1600" b="0" i="0" u="none" strike="noStrike" dirty="0">
                          <a:solidFill>
                            <a:srgbClr val="000000"/>
                          </a:solidFill>
                          <a:effectLst/>
                          <a:latin typeface="Calibri" panose="020F0502020204030204" pitchFamily="34" charset="0"/>
                        </a:rPr>
                        <a:t>McKinley</a:t>
                      </a:r>
                    </a:p>
                  </a:txBody>
                  <a:tcPr marL="9525" marR="9525" marT="9525" marB="0" anchor="b">
                    <a:lnL>
                      <a:noFill/>
                    </a:lnL>
                    <a:lnR>
                      <a:noFill/>
                    </a:lnR>
                    <a:lnT>
                      <a:noFill/>
                    </a:lnT>
                    <a:lnB>
                      <a:noFill/>
                    </a:lnB>
                    <a:solidFill>
                      <a:srgbClr val="8EA9DB"/>
                    </a:solidFill>
                  </a:tcPr>
                </a:tc>
                <a:tc>
                  <a:txBody>
                    <a:bodyPr/>
                    <a:lstStyle/>
                    <a:p>
                      <a:pPr algn="ctr" fontAlgn="b"/>
                      <a:r>
                        <a:rPr lang="en-US" sz="1600" b="0" i="0" u="none" strike="noStrike">
                          <a:solidFill>
                            <a:srgbClr val="000000"/>
                          </a:solidFill>
                          <a:effectLst/>
                          <a:latin typeface="Calibri" panose="020F0502020204030204" pitchFamily="34" charset="0"/>
                        </a:rPr>
                        <a:t>81</a:t>
                      </a:r>
                    </a:p>
                  </a:txBody>
                  <a:tcPr marL="9525" marR="9525" marT="9525" marB="0" anchor="b">
                    <a:lnL>
                      <a:noFill/>
                    </a:lnL>
                    <a:lnR>
                      <a:noFill/>
                    </a:lnR>
                    <a:lnT>
                      <a:noFill/>
                    </a:lnT>
                    <a:lnB>
                      <a:noFill/>
                    </a:lnB>
                    <a:solidFill>
                      <a:srgbClr val="8EA9DB"/>
                    </a:solidFill>
                  </a:tcPr>
                </a:tc>
                <a:tc>
                  <a:txBody>
                    <a:bodyPr/>
                    <a:lstStyle/>
                    <a:p>
                      <a:pPr algn="ctr" fontAlgn="b"/>
                      <a:r>
                        <a:rPr lang="en-US" sz="16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solidFill>
                      <a:srgbClr val="8EA9DB"/>
                    </a:solidFill>
                  </a:tcPr>
                </a:tc>
                <a:tc>
                  <a:txBody>
                    <a:bodyPr/>
                    <a:lstStyle/>
                    <a:p>
                      <a:pPr algn="ctr" fontAlgn="t"/>
                      <a:r>
                        <a:rPr lang="en-US" sz="1600" b="0" i="0" u="none" strike="noStrike">
                          <a:solidFill>
                            <a:srgbClr val="000000"/>
                          </a:solidFill>
                          <a:effectLst/>
                          <a:latin typeface="Calibri" panose="020F0502020204030204" pitchFamily="34" charset="0"/>
                        </a:rPr>
                        <a:t>9</a:t>
                      </a:r>
                    </a:p>
                  </a:txBody>
                  <a:tcPr marL="9525" marR="9525" marT="9525" marB="0">
                    <a:lnL>
                      <a:noFill/>
                    </a:lnL>
                    <a:lnR>
                      <a:noFill/>
                    </a:lnR>
                    <a:lnT>
                      <a:noFill/>
                    </a:lnT>
                    <a:lnB>
                      <a:noFill/>
                    </a:lnB>
                    <a:solidFill>
                      <a:srgbClr val="8EA9DB"/>
                    </a:solidFill>
                  </a:tcPr>
                </a:tc>
                <a:tc>
                  <a:txBody>
                    <a:bodyPr/>
                    <a:lstStyle/>
                    <a:p>
                      <a:pPr algn="ctr" fontAlgn="t"/>
                      <a:r>
                        <a:rPr lang="en-US" sz="1600" b="0" i="0" u="none" strike="noStrike">
                          <a:solidFill>
                            <a:srgbClr val="000000"/>
                          </a:solidFill>
                          <a:effectLst/>
                          <a:latin typeface="Calibri" panose="020F0502020204030204" pitchFamily="34" charset="0"/>
                        </a:rPr>
                        <a:t>1.7</a:t>
                      </a:r>
                    </a:p>
                  </a:txBody>
                  <a:tcPr marL="9525" marR="9525" marT="9525" marB="0">
                    <a:lnL>
                      <a:noFill/>
                    </a:lnL>
                    <a:lnR>
                      <a:noFill/>
                    </a:lnR>
                    <a:lnT>
                      <a:noFill/>
                    </a:lnT>
                    <a:lnB>
                      <a:noFill/>
                    </a:lnB>
                    <a:solidFill>
                      <a:srgbClr val="8EA9DB"/>
                    </a:solidFill>
                  </a:tcPr>
                </a:tc>
                <a:extLst>
                  <a:ext uri="{0D108BD9-81ED-4DB2-BD59-A6C34878D82A}">
                    <a16:rowId xmlns:a16="http://schemas.microsoft.com/office/drawing/2014/main" val="3922116279"/>
                  </a:ext>
                </a:extLst>
              </a:tr>
              <a:tr h="278296">
                <a:tc>
                  <a:txBody>
                    <a:bodyPr/>
                    <a:lstStyle/>
                    <a:p>
                      <a:pPr algn="l" fontAlgn="b"/>
                      <a:r>
                        <a:rPr lang="en-US" sz="1600" b="0" i="0" u="none" strike="noStrike" dirty="0">
                          <a:solidFill>
                            <a:srgbClr val="000000"/>
                          </a:solidFill>
                          <a:effectLst/>
                          <a:latin typeface="Calibri" panose="020F0502020204030204" pitchFamily="34" charset="0"/>
                        </a:rPr>
                        <a:t>Roosevelt</a:t>
                      </a:r>
                    </a:p>
                  </a:txBody>
                  <a:tcPr marL="9525" marR="9525" marT="9525" marB="0" anchor="b">
                    <a:lnL>
                      <a:noFill/>
                    </a:lnL>
                    <a:lnR>
                      <a:noFill/>
                    </a:lnR>
                    <a:lnT>
                      <a:noFill/>
                    </a:lnT>
                    <a:lnB>
                      <a:noFill/>
                    </a:lnB>
                    <a:solidFill>
                      <a:srgbClr val="8EA9DB"/>
                    </a:solidFill>
                  </a:tcP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8EA9DB"/>
                    </a:solidFill>
                  </a:tcPr>
                </a:tc>
                <a:tc>
                  <a:txBody>
                    <a:bodyPr/>
                    <a:lstStyle/>
                    <a:p>
                      <a:pPr algn="ctr" fontAlgn="b"/>
                      <a:r>
                        <a:rPr lang="en-US" sz="16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solidFill>
                      <a:srgbClr val="8EA9DB"/>
                    </a:solidFill>
                  </a:tcPr>
                </a:tc>
                <a:tc>
                  <a:txBody>
                    <a:bodyPr/>
                    <a:lstStyle/>
                    <a:p>
                      <a:pPr algn="ctr" fontAlgn="t"/>
                      <a:r>
                        <a:rPr lang="en-US" sz="1600" b="0" i="0" u="none" strike="noStrike">
                          <a:solidFill>
                            <a:srgbClr val="000000"/>
                          </a:solidFill>
                          <a:effectLst/>
                          <a:latin typeface="Calibri" panose="020F0502020204030204" pitchFamily="34" charset="0"/>
                        </a:rPr>
                        <a:t>3</a:t>
                      </a:r>
                    </a:p>
                  </a:txBody>
                  <a:tcPr marL="9525" marR="9525" marT="9525" marB="0">
                    <a:lnL>
                      <a:noFill/>
                    </a:lnL>
                    <a:lnR>
                      <a:noFill/>
                    </a:lnR>
                    <a:lnT>
                      <a:noFill/>
                    </a:lnT>
                    <a:lnB>
                      <a:noFill/>
                    </a:lnB>
                    <a:solidFill>
                      <a:srgbClr val="8EA9DB"/>
                    </a:solidFill>
                  </a:tcPr>
                </a:tc>
                <a:tc>
                  <a:txBody>
                    <a:bodyPr/>
                    <a:lstStyle/>
                    <a:p>
                      <a:pPr algn="ctr" fontAlgn="t"/>
                      <a:r>
                        <a:rPr lang="en-US" sz="1600" b="0" i="0" u="none" strike="noStrike">
                          <a:solidFill>
                            <a:srgbClr val="000000"/>
                          </a:solidFill>
                          <a:effectLst/>
                          <a:latin typeface="Calibri" panose="020F0502020204030204" pitchFamily="34" charset="0"/>
                        </a:rPr>
                        <a:t>2.0</a:t>
                      </a:r>
                    </a:p>
                  </a:txBody>
                  <a:tcPr marL="9525" marR="9525" marT="9525" marB="0">
                    <a:lnL>
                      <a:noFill/>
                    </a:lnL>
                    <a:lnR>
                      <a:noFill/>
                    </a:lnR>
                    <a:lnT>
                      <a:noFill/>
                    </a:lnT>
                    <a:lnB>
                      <a:noFill/>
                    </a:lnB>
                    <a:solidFill>
                      <a:srgbClr val="8EA9DB"/>
                    </a:solidFill>
                  </a:tcPr>
                </a:tc>
                <a:extLst>
                  <a:ext uri="{0D108BD9-81ED-4DB2-BD59-A6C34878D82A}">
                    <a16:rowId xmlns:a16="http://schemas.microsoft.com/office/drawing/2014/main" val="1598330173"/>
                  </a:ext>
                </a:extLst>
              </a:tr>
              <a:tr h="318052">
                <a:tc>
                  <a:txBody>
                    <a:bodyPr/>
                    <a:lstStyle/>
                    <a:p>
                      <a:pPr algn="l" fontAlgn="b"/>
                      <a:r>
                        <a:rPr lang="en-US" sz="1600" b="0" i="0" u="none" strike="noStrike">
                          <a:solidFill>
                            <a:srgbClr val="000000"/>
                          </a:solidFill>
                          <a:effectLst/>
                          <a:latin typeface="Calibri" panose="020F0502020204030204" pitchFamily="34" charset="0"/>
                        </a:rPr>
                        <a:t>Sandoval</a:t>
                      </a:r>
                    </a:p>
                  </a:txBody>
                  <a:tcPr marL="9525" marR="9525" marT="9525" marB="0" anchor="b">
                    <a:lnL>
                      <a:noFill/>
                    </a:lnL>
                    <a:lnR>
                      <a:noFill/>
                    </a:lnR>
                    <a:lnT>
                      <a:noFill/>
                    </a:lnT>
                    <a:lnB>
                      <a:noFill/>
                    </a:lnB>
                    <a:solidFill>
                      <a:srgbClr val="8EA9DB"/>
                    </a:solidFill>
                  </a:tcPr>
                </a:tc>
                <a:tc>
                  <a:txBody>
                    <a:bodyPr/>
                    <a:lstStyle/>
                    <a:p>
                      <a:pPr algn="ctr" fontAlgn="b"/>
                      <a:r>
                        <a:rPr lang="en-US" sz="1600" b="0" i="0" u="none" strike="noStrike" dirty="0">
                          <a:solidFill>
                            <a:srgbClr val="000000"/>
                          </a:solidFill>
                          <a:effectLst/>
                          <a:latin typeface="Calibri" panose="020F0502020204030204" pitchFamily="34" charset="0"/>
                        </a:rPr>
                        <a:t>72</a:t>
                      </a:r>
                    </a:p>
                  </a:txBody>
                  <a:tcPr marL="9525" marR="9525" marT="9525" marB="0" anchor="b">
                    <a:lnL>
                      <a:noFill/>
                    </a:lnL>
                    <a:lnR>
                      <a:noFill/>
                    </a:lnR>
                    <a:lnT>
                      <a:noFill/>
                    </a:lnT>
                    <a:lnB>
                      <a:noFill/>
                    </a:lnB>
                    <a:solidFill>
                      <a:srgbClr val="8EA9DB"/>
                    </a:solidFill>
                  </a:tcPr>
                </a:tc>
                <a:tc>
                  <a:txBody>
                    <a:bodyPr/>
                    <a:lstStyle/>
                    <a:p>
                      <a:pPr algn="ctr" fontAlgn="b"/>
                      <a:r>
                        <a:rPr lang="en-US" sz="1600" b="0" i="0" u="none" strike="noStrike">
                          <a:solidFill>
                            <a:srgbClr val="000000"/>
                          </a:solidFill>
                          <a:effectLst/>
                          <a:latin typeface="Calibri" panose="020F0502020204030204" pitchFamily="34" charset="0"/>
                        </a:rPr>
                        <a:t>51</a:t>
                      </a:r>
                    </a:p>
                  </a:txBody>
                  <a:tcPr marL="9525" marR="9525" marT="9525" marB="0" anchor="b">
                    <a:lnL>
                      <a:noFill/>
                    </a:lnL>
                    <a:lnR>
                      <a:noFill/>
                    </a:lnR>
                    <a:lnT>
                      <a:noFill/>
                    </a:lnT>
                    <a:lnB>
                      <a:noFill/>
                    </a:lnB>
                    <a:solidFill>
                      <a:srgbClr val="8EA9DB"/>
                    </a:solidFill>
                  </a:tcPr>
                </a:tc>
                <a:tc>
                  <a:txBody>
                    <a:bodyPr/>
                    <a:lstStyle/>
                    <a:p>
                      <a:pPr algn="ctr" fontAlgn="t"/>
                      <a:r>
                        <a:rPr lang="en-US" sz="1600" b="0" i="0" u="none" strike="noStrike">
                          <a:solidFill>
                            <a:srgbClr val="000000"/>
                          </a:solidFill>
                          <a:effectLst/>
                          <a:latin typeface="Calibri" panose="020F0502020204030204" pitchFamily="34" charset="0"/>
                        </a:rPr>
                        <a:t>25</a:t>
                      </a:r>
                    </a:p>
                  </a:txBody>
                  <a:tcPr marL="9525" marR="9525" marT="9525" marB="0">
                    <a:lnL>
                      <a:noFill/>
                    </a:lnL>
                    <a:lnR>
                      <a:noFill/>
                    </a:lnR>
                    <a:lnT>
                      <a:noFill/>
                    </a:lnT>
                    <a:lnB>
                      <a:noFill/>
                    </a:lnB>
                    <a:solidFill>
                      <a:srgbClr val="8EA9DB"/>
                    </a:solidFill>
                  </a:tcPr>
                </a:tc>
                <a:tc>
                  <a:txBody>
                    <a:bodyPr/>
                    <a:lstStyle/>
                    <a:p>
                      <a:pPr algn="ctr" fontAlgn="t"/>
                      <a:r>
                        <a:rPr lang="en-US" sz="1600" b="0" i="0" u="none" strike="noStrike">
                          <a:solidFill>
                            <a:srgbClr val="000000"/>
                          </a:solidFill>
                          <a:effectLst/>
                          <a:latin typeface="Calibri" panose="020F0502020204030204" pitchFamily="34" charset="0"/>
                        </a:rPr>
                        <a:t>2.0</a:t>
                      </a:r>
                    </a:p>
                  </a:txBody>
                  <a:tcPr marL="9525" marR="9525" marT="9525" marB="0">
                    <a:lnL>
                      <a:noFill/>
                    </a:lnL>
                    <a:lnR>
                      <a:noFill/>
                    </a:lnR>
                    <a:lnT>
                      <a:noFill/>
                    </a:lnT>
                    <a:lnB>
                      <a:noFill/>
                    </a:lnB>
                    <a:solidFill>
                      <a:srgbClr val="8EA9DB"/>
                    </a:solidFill>
                  </a:tcPr>
                </a:tc>
                <a:extLst>
                  <a:ext uri="{0D108BD9-81ED-4DB2-BD59-A6C34878D82A}">
                    <a16:rowId xmlns:a16="http://schemas.microsoft.com/office/drawing/2014/main" val="3276395019"/>
                  </a:ext>
                </a:extLst>
              </a:tr>
              <a:tr h="265043">
                <a:tc>
                  <a:txBody>
                    <a:bodyPr/>
                    <a:lstStyle/>
                    <a:p>
                      <a:pPr algn="l" fontAlgn="b"/>
                      <a:r>
                        <a:rPr lang="en-US" sz="1600" b="0" i="0" u="none" strike="noStrike">
                          <a:solidFill>
                            <a:srgbClr val="000000"/>
                          </a:solidFill>
                          <a:effectLst/>
                          <a:latin typeface="Calibri" panose="020F0502020204030204" pitchFamily="34" charset="0"/>
                        </a:rPr>
                        <a:t>Valencia</a:t>
                      </a:r>
                    </a:p>
                  </a:txBody>
                  <a:tcPr marL="9525" marR="9525" marT="9525" marB="0" anchor="b">
                    <a:lnL>
                      <a:noFill/>
                    </a:lnL>
                    <a:lnR>
                      <a:noFill/>
                    </a:lnR>
                    <a:lnT>
                      <a:noFill/>
                    </a:lnT>
                    <a:lnB>
                      <a:noFill/>
                    </a:lnB>
                    <a:solidFill>
                      <a:srgbClr val="8EA9DB"/>
                    </a:solidFill>
                  </a:tcPr>
                </a:tc>
                <a:tc>
                  <a:txBody>
                    <a:bodyPr/>
                    <a:lstStyle/>
                    <a:p>
                      <a:pPr algn="ctr" fontAlgn="b"/>
                      <a:r>
                        <a:rPr lang="en-US" sz="1600" b="0" i="0" u="none" strike="noStrike" dirty="0">
                          <a:solidFill>
                            <a:srgbClr val="000000"/>
                          </a:solidFill>
                          <a:effectLst/>
                          <a:latin typeface="Calibri" panose="020F0502020204030204" pitchFamily="34" charset="0"/>
                        </a:rPr>
                        <a:t>52</a:t>
                      </a:r>
                    </a:p>
                  </a:txBody>
                  <a:tcPr marL="9525" marR="9525" marT="9525" marB="0" anchor="b">
                    <a:lnL>
                      <a:noFill/>
                    </a:lnL>
                    <a:lnR>
                      <a:noFill/>
                    </a:lnR>
                    <a:lnT>
                      <a:noFill/>
                    </a:lnT>
                    <a:lnB>
                      <a:noFill/>
                    </a:lnB>
                    <a:solidFill>
                      <a:srgbClr val="8EA9DB"/>
                    </a:solidFill>
                  </a:tcPr>
                </a:tc>
                <a:tc>
                  <a:txBody>
                    <a:bodyPr/>
                    <a:lstStyle/>
                    <a:p>
                      <a:pPr algn="ctr" fontAlgn="b"/>
                      <a:r>
                        <a:rPr lang="en-US" sz="1600" b="0" i="0" u="none" strike="noStrike" dirty="0">
                          <a:solidFill>
                            <a:srgbClr val="000000"/>
                          </a:solidFill>
                          <a:effectLst/>
                          <a:latin typeface="Calibri" panose="020F0502020204030204" pitchFamily="34" charset="0"/>
                        </a:rPr>
                        <a:t>39</a:t>
                      </a:r>
                    </a:p>
                  </a:txBody>
                  <a:tcPr marL="9525" marR="9525" marT="9525" marB="0" anchor="b">
                    <a:lnL>
                      <a:noFill/>
                    </a:lnL>
                    <a:lnR>
                      <a:noFill/>
                    </a:lnR>
                    <a:lnT>
                      <a:noFill/>
                    </a:lnT>
                    <a:lnB>
                      <a:noFill/>
                    </a:lnB>
                    <a:solidFill>
                      <a:srgbClr val="8EA9DB"/>
                    </a:solidFill>
                  </a:tcPr>
                </a:tc>
                <a:tc>
                  <a:txBody>
                    <a:bodyPr/>
                    <a:lstStyle/>
                    <a:p>
                      <a:pPr algn="ctr" fontAlgn="t"/>
                      <a:r>
                        <a:rPr lang="en-US" sz="1600" b="0" i="0" u="none" strike="noStrike">
                          <a:solidFill>
                            <a:srgbClr val="000000"/>
                          </a:solidFill>
                          <a:effectLst/>
                          <a:latin typeface="Calibri" panose="020F0502020204030204" pitchFamily="34" charset="0"/>
                        </a:rPr>
                        <a:t>17</a:t>
                      </a:r>
                    </a:p>
                  </a:txBody>
                  <a:tcPr marL="9525" marR="9525" marT="9525" marB="0">
                    <a:lnL>
                      <a:noFill/>
                    </a:lnL>
                    <a:lnR>
                      <a:noFill/>
                    </a:lnR>
                    <a:lnT>
                      <a:noFill/>
                    </a:lnT>
                    <a:lnB>
                      <a:noFill/>
                    </a:lnB>
                    <a:solidFill>
                      <a:srgbClr val="8EA9DB"/>
                    </a:solidFill>
                  </a:tcPr>
                </a:tc>
                <a:tc>
                  <a:txBody>
                    <a:bodyPr/>
                    <a:lstStyle/>
                    <a:p>
                      <a:pPr algn="ctr" fontAlgn="t"/>
                      <a:r>
                        <a:rPr lang="en-US" sz="1600" b="0" i="0" u="none" strike="noStrike">
                          <a:solidFill>
                            <a:srgbClr val="000000"/>
                          </a:solidFill>
                          <a:effectLst/>
                          <a:latin typeface="Calibri" panose="020F0502020204030204" pitchFamily="34" charset="0"/>
                        </a:rPr>
                        <a:t>2.3</a:t>
                      </a:r>
                    </a:p>
                  </a:txBody>
                  <a:tcPr marL="9525" marR="9525" marT="9525" marB="0">
                    <a:lnL>
                      <a:noFill/>
                    </a:lnL>
                    <a:lnR>
                      <a:noFill/>
                    </a:lnR>
                    <a:lnT>
                      <a:noFill/>
                    </a:lnT>
                    <a:lnB>
                      <a:noFill/>
                    </a:lnB>
                    <a:solidFill>
                      <a:srgbClr val="8EA9DB"/>
                    </a:solidFill>
                  </a:tcPr>
                </a:tc>
                <a:extLst>
                  <a:ext uri="{0D108BD9-81ED-4DB2-BD59-A6C34878D82A}">
                    <a16:rowId xmlns:a16="http://schemas.microsoft.com/office/drawing/2014/main" val="4248371588"/>
                  </a:ext>
                </a:extLst>
              </a:tr>
              <a:tr h="323800">
                <a:tc>
                  <a:txBody>
                    <a:bodyPr/>
                    <a:lstStyle/>
                    <a:p>
                      <a:pPr algn="l" fontAlgn="b"/>
                      <a:r>
                        <a:rPr lang="en-US" sz="1600" b="0" i="0" u="none" strike="noStrike">
                          <a:solidFill>
                            <a:srgbClr val="000000"/>
                          </a:solidFill>
                          <a:effectLst/>
                          <a:latin typeface="Calibri" panose="020F0502020204030204" pitchFamily="34" charset="0"/>
                        </a:rPr>
                        <a:t>Dona Ana</a:t>
                      </a:r>
                    </a:p>
                  </a:txBody>
                  <a:tcPr marL="9525" marR="9525" marT="9525" marB="0" anchor="b">
                    <a:lnL>
                      <a:noFill/>
                    </a:lnL>
                    <a:lnR>
                      <a:noFill/>
                    </a:lnR>
                    <a:lnT>
                      <a:noFill/>
                    </a:lnT>
                    <a:lnB>
                      <a:noFill/>
                    </a:lnB>
                    <a:solidFill>
                      <a:srgbClr val="8EA9DB"/>
                    </a:solidFill>
                  </a:tcPr>
                </a:tc>
                <a:tc>
                  <a:txBody>
                    <a:bodyPr/>
                    <a:lstStyle/>
                    <a:p>
                      <a:pPr algn="ctr" fontAlgn="b"/>
                      <a:r>
                        <a:rPr lang="en-US" sz="1600" b="0" i="0" u="none" strike="noStrike">
                          <a:solidFill>
                            <a:srgbClr val="000000"/>
                          </a:solidFill>
                          <a:effectLst/>
                          <a:latin typeface="Calibri" panose="020F0502020204030204" pitchFamily="34" charset="0"/>
                        </a:rPr>
                        <a:t>254</a:t>
                      </a:r>
                    </a:p>
                  </a:txBody>
                  <a:tcPr marL="9525" marR="9525" marT="9525" marB="0" anchor="b">
                    <a:lnL>
                      <a:noFill/>
                    </a:lnL>
                    <a:lnR>
                      <a:noFill/>
                    </a:lnR>
                    <a:lnT>
                      <a:noFill/>
                    </a:lnT>
                    <a:lnB>
                      <a:noFill/>
                    </a:lnB>
                    <a:solidFill>
                      <a:srgbClr val="8EA9DB"/>
                    </a:solidFill>
                  </a:tcPr>
                </a:tc>
                <a:tc>
                  <a:txBody>
                    <a:bodyPr/>
                    <a:lstStyle/>
                    <a:p>
                      <a:pPr algn="ctr" fontAlgn="b"/>
                      <a:r>
                        <a:rPr lang="en-US" sz="1600" b="0" i="0" u="none" strike="noStrike" dirty="0">
                          <a:solidFill>
                            <a:srgbClr val="000000"/>
                          </a:solidFill>
                          <a:effectLst/>
                          <a:latin typeface="Calibri" panose="020F0502020204030204" pitchFamily="34" charset="0"/>
                        </a:rPr>
                        <a:t>80</a:t>
                      </a:r>
                    </a:p>
                  </a:txBody>
                  <a:tcPr marL="9525" marR="9525" marT="9525" marB="0" anchor="b">
                    <a:lnL>
                      <a:noFill/>
                    </a:lnL>
                    <a:lnR>
                      <a:noFill/>
                    </a:lnR>
                    <a:lnT>
                      <a:noFill/>
                    </a:lnT>
                    <a:lnB>
                      <a:noFill/>
                    </a:lnB>
                    <a:solidFill>
                      <a:srgbClr val="8EA9DB"/>
                    </a:solidFill>
                  </a:tcPr>
                </a:tc>
                <a:tc>
                  <a:txBody>
                    <a:bodyPr/>
                    <a:lstStyle/>
                    <a:p>
                      <a:pPr algn="ctr" fontAlgn="t"/>
                      <a:r>
                        <a:rPr lang="en-US" sz="1600" b="0" i="0" u="none" strike="noStrike" dirty="0">
                          <a:solidFill>
                            <a:srgbClr val="000000"/>
                          </a:solidFill>
                          <a:effectLst/>
                          <a:latin typeface="Calibri" panose="020F0502020204030204" pitchFamily="34" charset="0"/>
                        </a:rPr>
                        <a:t>33</a:t>
                      </a:r>
                    </a:p>
                  </a:txBody>
                  <a:tcPr marL="9525" marR="9525" marT="9525" marB="0">
                    <a:lnL>
                      <a:noFill/>
                    </a:lnL>
                    <a:lnR>
                      <a:noFill/>
                    </a:lnR>
                    <a:lnT>
                      <a:noFill/>
                    </a:lnT>
                    <a:lnB>
                      <a:noFill/>
                    </a:lnB>
                    <a:solidFill>
                      <a:srgbClr val="8EA9DB"/>
                    </a:solidFill>
                  </a:tcPr>
                </a:tc>
                <a:tc>
                  <a:txBody>
                    <a:bodyPr/>
                    <a:lstStyle/>
                    <a:p>
                      <a:pPr algn="ctr" fontAlgn="t"/>
                      <a:r>
                        <a:rPr lang="en-US" sz="1600" b="0" i="0" u="none" strike="noStrike">
                          <a:solidFill>
                            <a:srgbClr val="000000"/>
                          </a:solidFill>
                          <a:effectLst/>
                          <a:latin typeface="Calibri" panose="020F0502020204030204" pitchFamily="34" charset="0"/>
                        </a:rPr>
                        <a:t>2.4</a:t>
                      </a:r>
                    </a:p>
                  </a:txBody>
                  <a:tcPr marL="9525" marR="9525" marT="9525" marB="0">
                    <a:lnL>
                      <a:noFill/>
                    </a:lnL>
                    <a:lnR>
                      <a:noFill/>
                    </a:lnR>
                    <a:lnT>
                      <a:noFill/>
                    </a:lnT>
                    <a:lnB>
                      <a:noFill/>
                    </a:lnB>
                    <a:solidFill>
                      <a:srgbClr val="8EA9DB"/>
                    </a:solidFill>
                  </a:tcPr>
                </a:tc>
                <a:extLst>
                  <a:ext uri="{0D108BD9-81ED-4DB2-BD59-A6C34878D82A}">
                    <a16:rowId xmlns:a16="http://schemas.microsoft.com/office/drawing/2014/main" val="237479223"/>
                  </a:ext>
                </a:extLst>
              </a:tr>
              <a:tr h="308339">
                <a:tc>
                  <a:txBody>
                    <a:bodyPr/>
                    <a:lstStyle/>
                    <a:p>
                      <a:pPr algn="l" fontAlgn="b"/>
                      <a:r>
                        <a:rPr lang="en-US" sz="1600" b="0" i="0" u="none" strike="noStrike">
                          <a:solidFill>
                            <a:srgbClr val="000000"/>
                          </a:solidFill>
                          <a:effectLst/>
                          <a:latin typeface="Calibri" panose="020F0502020204030204" pitchFamily="34" charset="0"/>
                        </a:rPr>
                        <a:t>Eddy</a:t>
                      </a:r>
                    </a:p>
                  </a:txBody>
                  <a:tcPr marL="9525" marR="9525" marT="9525" marB="0" anchor="b">
                    <a:lnL>
                      <a:noFill/>
                    </a:lnL>
                    <a:lnR>
                      <a:noFill/>
                    </a:lnR>
                    <a:lnT>
                      <a:noFill/>
                    </a:lnT>
                    <a:lnB>
                      <a:noFill/>
                    </a:lnB>
                    <a:solidFill>
                      <a:srgbClr val="8EA9DB"/>
                    </a:solidFill>
                  </a:tcPr>
                </a:tc>
                <a:tc>
                  <a:txBody>
                    <a:bodyPr/>
                    <a:lstStyle/>
                    <a:p>
                      <a:pPr algn="ctr" fontAlgn="b"/>
                      <a:r>
                        <a:rPr lang="en-US" sz="1600" b="0" i="0" u="none" strike="noStrike">
                          <a:solidFill>
                            <a:srgbClr val="000000"/>
                          </a:solidFill>
                          <a:effectLst/>
                          <a:latin typeface="Calibri" panose="020F0502020204030204" pitchFamily="34" charset="0"/>
                        </a:rPr>
                        <a:t>28</a:t>
                      </a:r>
                    </a:p>
                  </a:txBody>
                  <a:tcPr marL="9525" marR="9525" marT="9525" marB="0" anchor="b">
                    <a:lnL>
                      <a:noFill/>
                    </a:lnL>
                    <a:lnR>
                      <a:noFill/>
                    </a:lnR>
                    <a:lnT>
                      <a:noFill/>
                    </a:lnT>
                    <a:lnB>
                      <a:noFill/>
                    </a:lnB>
                    <a:solidFill>
                      <a:srgbClr val="8EA9DB"/>
                    </a:solidFill>
                  </a:tcPr>
                </a:tc>
                <a:tc>
                  <a:txBody>
                    <a:bodyPr/>
                    <a:lstStyle/>
                    <a:p>
                      <a:pPr algn="ctr" fontAlgn="b"/>
                      <a:r>
                        <a:rPr lang="en-US" sz="1600" b="0" i="0" u="none" strike="noStrike">
                          <a:solidFill>
                            <a:srgbClr val="000000"/>
                          </a:solidFill>
                          <a:effectLst/>
                          <a:latin typeface="Calibri" panose="020F0502020204030204" pitchFamily="34" charset="0"/>
                        </a:rPr>
                        <a:t>30</a:t>
                      </a:r>
                    </a:p>
                  </a:txBody>
                  <a:tcPr marL="9525" marR="9525" marT="9525" marB="0" anchor="b">
                    <a:lnL>
                      <a:noFill/>
                    </a:lnL>
                    <a:lnR>
                      <a:noFill/>
                    </a:lnR>
                    <a:lnT>
                      <a:noFill/>
                    </a:lnT>
                    <a:lnB>
                      <a:noFill/>
                    </a:lnB>
                    <a:solidFill>
                      <a:srgbClr val="8EA9DB"/>
                    </a:solidFill>
                  </a:tcPr>
                </a:tc>
                <a:tc>
                  <a:txBody>
                    <a:bodyPr/>
                    <a:lstStyle/>
                    <a:p>
                      <a:pPr algn="ctr" fontAlgn="t"/>
                      <a:r>
                        <a:rPr lang="en-US" sz="1600" b="0" i="0" u="none" strike="noStrike" dirty="0">
                          <a:solidFill>
                            <a:srgbClr val="000000"/>
                          </a:solidFill>
                          <a:effectLst/>
                          <a:latin typeface="Calibri" panose="020F0502020204030204" pitchFamily="34" charset="0"/>
                        </a:rPr>
                        <a:t>11</a:t>
                      </a:r>
                    </a:p>
                  </a:txBody>
                  <a:tcPr marL="9525" marR="9525" marT="9525" marB="0">
                    <a:lnL>
                      <a:noFill/>
                    </a:lnL>
                    <a:lnR>
                      <a:noFill/>
                    </a:lnR>
                    <a:lnT>
                      <a:noFill/>
                    </a:lnT>
                    <a:lnB>
                      <a:noFill/>
                    </a:lnB>
                    <a:solidFill>
                      <a:srgbClr val="8EA9DB"/>
                    </a:solidFill>
                  </a:tcPr>
                </a:tc>
                <a:tc>
                  <a:txBody>
                    <a:bodyPr/>
                    <a:lstStyle/>
                    <a:p>
                      <a:pPr algn="ctr" fontAlgn="t"/>
                      <a:r>
                        <a:rPr lang="en-US" sz="1600" b="0" i="0" u="none" strike="noStrike" dirty="0">
                          <a:solidFill>
                            <a:srgbClr val="000000"/>
                          </a:solidFill>
                          <a:effectLst/>
                          <a:latin typeface="Calibri" panose="020F0502020204030204" pitchFamily="34" charset="0"/>
                        </a:rPr>
                        <a:t>2.6</a:t>
                      </a:r>
                    </a:p>
                  </a:txBody>
                  <a:tcPr marL="9525" marR="9525" marT="9525" marB="0">
                    <a:lnL>
                      <a:noFill/>
                    </a:lnL>
                    <a:lnR>
                      <a:noFill/>
                    </a:lnR>
                    <a:lnT>
                      <a:noFill/>
                    </a:lnT>
                    <a:lnB>
                      <a:noFill/>
                    </a:lnB>
                    <a:solidFill>
                      <a:srgbClr val="8EA9DB"/>
                    </a:solidFill>
                  </a:tcPr>
                </a:tc>
                <a:extLst>
                  <a:ext uri="{0D108BD9-81ED-4DB2-BD59-A6C34878D82A}">
                    <a16:rowId xmlns:a16="http://schemas.microsoft.com/office/drawing/2014/main" val="3724667707"/>
                  </a:ext>
                </a:extLst>
              </a:tr>
              <a:tr h="262834">
                <a:tc>
                  <a:txBody>
                    <a:bodyPr/>
                    <a:lstStyle/>
                    <a:p>
                      <a:pPr algn="l" fontAlgn="b"/>
                      <a:r>
                        <a:rPr lang="en-US" sz="1600" b="0" i="0" u="none" strike="noStrike">
                          <a:solidFill>
                            <a:srgbClr val="000000"/>
                          </a:solidFill>
                          <a:effectLst/>
                          <a:latin typeface="Calibri" panose="020F0502020204030204" pitchFamily="34" charset="0"/>
                        </a:rPr>
                        <a:t>Lea</a:t>
                      </a:r>
                    </a:p>
                  </a:txBody>
                  <a:tcPr marL="9525" marR="9525" marT="9525" marB="0" anchor="b">
                    <a:lnL>
                      <a:noFill/>
                    </a:lnL>
                    <a:lnR>
                      <a:noFill/>
                    </a:lnR>
                    <a:lnT>
                      <a:noFill/>
                    </a:lnT>
                    <a:lnB>
                      <a:noFill/>
                    </a:lnB>
                    <a:solidFill>
                      <a:srgbClr val="8EA9DB"/>
                    </a:solidFill>
                  </a:tcPr>
                </a:tc>
                <a:tc>
                  <a:txBody>
                    <a:bodyPr/>
                    <a:lstStyle/>
                    <a:p>
                      <a:pPr algn="ctr" fontAlgn="b"/>
                      <a:r>
                        <a:rPr lang="en-US" sz="1600" b="0" i="0" u="none" strike="noStrike">
                          <a:solidFill>
                            <a:srgbClr val="000000"/>
                          </a:solidFill>
                          <a:effectLst/>
                          <a:latin typeface="Calibri" panose="020F0502020204030204" pitchFamily="34" charset="0"/>
                        </a:rPr>
                        <a:t>200</a:t>
                      </a:r>
                    </a:p>
                  </a:txBody>
                  <a:tcPr marL="9525" marR="9525" marT="9525" marB="0" anchor="b">
                    <a:lnL>
                      <a:noFill/>
                    </a:lnL>
                    <a:lnR>
                      <a:noFill/>
                    </a:lnR>
                    <a:lnT>
                      <a:noFill/>
                    </a:lnT>
                    <a:lnB>
                      <a:noFill/>
                    </a:lnB>
                    <a:solidFill>
                      <a:srgbClr val="8EA9DB"/>
                    </a:solidFill>
                  </a:tcPr>
                </a:tc>
                <a:tc>
                  <a:txBody>
                    <a:bodyPr/>
                    <a:lstStyle/>
                    <a:p>
                      <a:pPr algn="ctr" fontAlgn="b"/>
                      <a:r>
                        <a:rPr lang="en-US" sz="1600" b="0" i="0" u="none" strike="noStrike">
                          <a:solidFill>
                            <a:srgbClr val="000000"/>
                          </a:solidFill>
                          <a:effectLst/>
                          <a:latin typeface="Calibri" panose="020F0502020204030204" pitchFamily="34" charset="0"/>
                        </a:rPr>
                        <a:t>16</a:t>
                      </a:r>
                    </a:p>
                  </a:txBody>
                  <a:tcPr marL="9525" marR="9525" marT="9525" marB="0" anchor="b">
                    <a:lnL>
                      <a:noFill/>
                    </a:lnL>
                    <a:lnR>
                      <a:noFill/>
                    </a:lnR>
                    <a:lnT>
                      <a:noFill/>
                    </a:lnT>
                    <a:lnB>
                      <a:noFill/>
                    </a:lnB>
                    <a:solidFill>
                      <a:srgbClr val="8EA9DB"/>
                    </a:solidFill>
                  </a:tcPr>
                </a:tc>
                <a:tc>
                  <a:txBody>
                    <a:bodyPr/>
                    <a:lstStyle/>
                    <a:p>
                      <a:pPr algn="ctr" fontAlgn="t"/>
                      <a:r>
                        <a:rPr lang="en-US" sz="1600" b="0" i="0" u="none" strike="noStrike">
                          <a:solidFill>
                            <a:srgbClr val="000000"/>
                          </a:solidFill>
                          <a:effectLst/>
                          <a:latin typeface="Calibri" panose="020F0502020204030204" pitchFamily="34" charset="0"/>
                        </a:rPr>
                        <a:t>5</a:t>
                      </a:r>
                    </a:p>
                  </a:txBody>
                  <a:tcPr marL="9525" marR="9525" marT="9525" marB="0">
                    <a:lnL>
                      <a:noFill/>
                    </a:lnL>
                    <a:lnR>
                      <a:noFill/>
                    </a:lnR>
                    <a:lnT>
                      <a:noFill/>
                    </a:lnT>
                    <a:lnB>
                      <a:noFill/>
                    </a:lnB>
                    <a:solidFill>
                      <a:srgbClr val="8EA9DB"/>
                    </a:solidFill>
                  </a:tcPr>
                </a:tc>
                <a:tc>
                  <a:txBody>
                    <a:bodyPr/>
                    <a:lstStyle/>
                    <a:p>
                      <a:pPr algn="ctr" fontAlgn="t"/>
                      <a:r>
                        <a:rPr lang="en-US" sz="1600" b="0" i="0" u="none" strike="noStrike" dirty="0">
                          <a:solidFill>
                            <a:srgbClr val="000000"/>
                          </a:solidFill>
                          <a:effectLst/>
                          <a:latin typeface="Calibri" panose="020F0502020204030204" pitchFamily="34" charset="0"/>
                        </a:rPr>
                        <a:t>3.2</a:t>
                      </a:r>
                    </a:p>
                  </a:txBody>
                  <a:tcPr marL="9525" marR="9525" marT="9525" marB="0">
                    <a:lnL>
                      <a:noFill/>
                    </a:lnL>
                    <a:lnR>
                      <a:noFill/>
                    </a:lnR>
                    <a:lnT>
                      <a:noFill/>
                    </a:lnT>
                    <a:lnB>
                      <a:noFill/>
                    </a:lnB>
                    <a:solidFill>
                      <a:srgbClr val="8EA9DB"/>
                    </a:solidFill>
                  </a:tcPr>
                </a:tc>
                <a:extLst>
                  <a:ext uri="{0D108BD9-81ED-4DB2-BD59-A6C34878D82A}">
                    <a16:rowId xmlns:a16="http://schemas.microsoft.com/office/drawing/2014/main" val="434221575"/>
                  </a:ext>
                </a:extLst>
              </a:tr>
              <a:tr h="255331">
                <a:tc>
                  <a:txBody>
                    <a:bodyPr/>
                    <a:lstStyle/>
                    <a:p>
                      <a:pPr algn="l" fontAlgn="b"/>
                      <a:r>
                        <a:rPr lang="en-US" sz="1600" b="0" i="0" u="none" strike="noStrike">
                          <a:solidFill>
                            <a:srgbClr val="000000"/>
                          </a:solidFill>
                          <a:effectLst/>
                          <a:latin typeface="Calibri" panose="020F0502020204030204" pitchFamily="34" charset="0"/>
                        </a:rPr>
                        <a:t>Los Alamos</a:t>
                      </a:r>
                    </a:p>
                  </a:txBody>
                  <a:tcPr marL="9525" marR="9525" marT="9525" marB="0" anchor="b">
                    <a:lnL>
                      <a:noFill/>
                    </a:lnL>
                    <a:lnR>
                      <a:noFill/>
                    </a:lnR>
                    <a:lnT>
                      <a:noFill/>
                    </a:lnT>
                    <a:lnB>
                      <a:noFill/>
                    </a:lnB>
                    <a:solidFill>
                      <a:srgbClr val="8EA9DB"/>
                    </a:solidFill>
                  </a:tcPr>
                </a:tc>
                <a:tc>
                  <a:txBody>
                    <a:bodyPr/>
                    <a:lstStyle/>
                    <a:p>
                      <a:pPr algn="ctr" fontAlgn="b"/>
                      <a:r>
                        <a:rPr lang="en-US" sz="1600" b="0" i="0" u="none" strike="noStrike">
                          <a:solidFill>
                            <a:srgbClr val="000000"/>
                          </a:solidFill>
                          <a:effectLst/>
                          <a:latin typeface="Calibri" panose="020F0502020204030204" pitchFamily="34" charset="0"/>
                        </a:rPr>
                        <a:t>11</a:t>
                      </a:r>
                    </a:p>
                  </a:txBody>
                  <a:tcPr marL="9525" marR="9525" marT="9525" marB="0" anchor="b">
                    <a:lnL>
                      <a:noFill/>
                    </a:lnL>
                    <a:lnR>
                      <a:noFill/>
                    </a:lnR>
                    <a:lnT>
                      <a:noFill/>
                    </a:lnT>
                    <a:lnB>
                      <a:noFill/>
                    </a:lnB>
                    <a:solidFill>
                      <a:srgbClr val="8EA9DB"/>
                    </a:solidFill>
                  </a:tcPr>
                </a:tc>
                <a:tc>
                  <a:txBody>
                    <a:bodyPr/>
                    <a:lstStyle/>
                    <a:p>
                      <a:pPr algn="ctr" fontAlgn="b"/>
                      <a:r>
                        <a:rPr lang="en-US" sz="16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8EA9DB"/>
                    </a:solidFill>
                  </a:tcPr>
                </a:tc>
                <a:tc>
                  <a:txBody>
                    <a:bodyPr/>
                    <a:lstStyle/>
                    <a:p>
                      <a:pPr algn="ctr" fontAlgn="t"/>
                      <a:r>
                        <a:rPr lang="en-US" sz="1600" b="0" i="0" u="none" strike="noStrike">
                          <a:solidFill>
                            <a:srgbClr val="000000"/>
                          </a:solidFill>
                          <a:effectLst/>
                          <a:latin typeface="Calibri" panose="020F0502020204030204" pitchFamily="34" charset="0"/>
                        </a:rPr>
                        <a:t>3</a:t>
                      </a:r>
                    </a:p>
                  </a:txBody>
                  <a:tcPr marL="9525" marR="9525" marT="9525" marB="0">
                    <a:lnL>
                      <a:noFill/>
                    </a:lnL>
                    <a:lnR>
                      <a:noFill/>
                    </a:lnR>
                    <a:lnT>
                      <a:noFill/>
                    </a:lnT>
                    <a:lnB>
                      <a:noFill/>
                    </a:lnB>
                    <a:solidFill>
                      <a:srgbClr val="8EA9DB"/>
                    </a:solidFill>
                  </a:tcPr>
                </a:tc>
                <a:tc>
                  <a:txBody>
                    <a:bodyPr/>
                    <a:lstStyle/>
                    <a:p>
                      <a:pPr algn="ctr" fontAlgn="t"/>
                      <a:r>
                        <a:rPr lang="en-US" sz="1600" b="0" i="0" u="none" strike="noStrike" dirty="0">
                          <a:solidFill>
                            <a:srgbClr val="000000"/>
                          </a:solidFill>
                          <a:effectLst/>
                          <a:latin typeface="Calibri" panose="020F0502020204030204" pitchFamily="34" charset="0"/>
                        </a:rPr>
                        <a:t>3.5</a:t>
                      </a:r>
                    </a:p>
                  </a:txBody>
                  <a:tcPr marL="9525" marR="9525" marT="9525" marB="0">
                    <a:lnL>
                      <a:noFill/>
                    </a:lnL>
                    <a:lnR>
                      <a:noFill/>
                    </a:lnR>
                    <a:lnT>
                      <a:noFill/>
                    </a:lnT>
                    <a:lnB>
                      <a:noFill/>
                    </a:lnB>
                    <a:solidFill>
                      <a:srgbClr val="8EA9DB"/>
                    </a:solidFill>
                  </a:tcPr>
                </a:tc>
                <a:extLst>
                  <a:ext uri="{0D108BD9-81ED-4DB2-BD59-A6C34878D82A}">
                    <a16:rowId xmlns:a16="http://schemas.microsoft.com/office/drawing/2014/main" val="261446982"/>
                  </a:ext>
                </a:extLst>
              </a:tr>
              <a:tr h="178903">
                <a:tc>
                  <a:txBody>
                    <a:bodyPr/>
                    <a:lstStyle/>
                    <a:p>
                      <a:pPr algn="l" fontAlgn="b"/>
                      <a:r>
                        <a:rPr lang="en-US" sz="1600" b="0" i="0" u="none" strike="noStrike">
                          <a:solidFill>
                            <a:srgbClr val="000000"/>
                          </a:solidFill>
                          <a:effectLst/>
                          <a:latin typeface="Calibri" panose="020F0502020204030204" pitchFamily="34" charset="0"/>
                        </a:rPr>
                        <a:t>New Mexico</a:t>
                      </a:r>
                    </a:p>
                  </a:txBody>
                  <a:tcPr marL="9525" marR="9525" marT="9525" marB="0" anchor="b">
                    <a:lnL>
                      <a:noFill/>
                    </a:lnL>
                    <a:lnR>
                      <a:noFill/>
                    </a:lnR>
                    <a:lnT>
                      <a:noFill/>
                    </a:lnT>
                    <a:lnB>
                      <a:noFill/>
                    </a:lnB>
                    <a:solidFill>
                      <a:srgbClr val="A9D08E"/>
                    </a:solidFill>
                  </a:tcPr>
                </a:tc>
                <a:tc>
                  <a:txBody>
                    <a:bodyPr/>
                    <a:lstStyle/>
                    <a:p>
                      <a:pPr algn="ctr" fontAlgn="b"/>
                      <a:r>
                        <a:rPr lang="en-US" sz="1600" b="0" i="0" u="none" strike="noStrike">
                          <a:solidFill>
                            <a:srgbClr val="000000"/>
                          </a:solidFill>
                          <a:effectLst/>
                          <a:latin typeface="Calibri" panose="020F0502020204030204" pitchFamily="34" charset="0"/>
                        </a:rPr>
                        <a:t>4578</a:t>
                      </a:r>
                    </a:p>
                  </a:txBody>
                  <a:tcPr marL="9525" marR="9525" marT="9525" marB="0" anchor="b">
                    <a:lnL>
                      <a:noFill/>
                    </a:lnL>
                    <a:lnR>
                      <a:noFill/>
                    </a:lnR>
                    <a:lnT>
                      <a:noFill/>
                    </a:lnT>
                    <a:lnB>
                      <a:noFill/>
                    </a:lnB>
                    <a:solidFill>
                      <a:srgbClr val="A9D08E"/>
                    </a:solidFill>
                  </a:tcPr>
                </a:tc>
                <a:tc>
                  <a:txBody>
                    <a:bodyPr/>
                    <a:lstStyle/>
                    <a:p>
                      <a:pPr algn="ctr" fontAlgn="b"/>
                      <a:r>
                        <a:rPr lang="en-US" sz="1600" b="0" i="0" u="none" strike="noStrike">
                          <a:solidFill>
                            <a:srgbClr val="000000"/>
                          </a:solidFill>
                          <a:effectLst/>
                          <a:latin typeface="Calibri" panose="020F0502020204030204" pitchFamily="34" charset="0"/>
                        </a:rPr>
                        <a:t>1728</a:t>
                      </a:r>
                    </a:p>
                  </a:txBody>
                  <a:tcPr marL="9525" marR="9525" marT="9525" marB="0" anchor="b">
                    <a:lnL>
                      <a:noFill/>
                    </a:lnL>
                    <a:lnR>
                      <a:noFill/>
                    </a:lnR>
                    <a:lnT>
                      <a:noFill/>
                    </a:lnT>
                    <a:lnB>
                      <a:noFill/>
                    </a:lnB>
                    <a:solidFill>
                      <a:srgbClr val="A9D08E"/>
                    </a:solidFill>
                  </a:tcPr>
                </a:tc>
                <a:tc>
                  <a:txBody>
                    <a:bodyPr/>
                    <a:lstStyle/>
                    <a:p>
                      <a:pPr algn="ctr" fontAlgn="t"/>
                      <a:r>
                        <a:rPr lang="en-US" sz="1600" b="0" i="0" u="none" strike="noStrike">
                          <a:solidFill>
                            <a:srgbClr val="000000"/>
                          </a:solidFill>
                          <a:effectLst/>
                          <a:latin typeface="Calibri" panose="020F0502020204030204" pitchFamily="34" charset="0"/>
                        </a:rPr>
                        <a:t>493</a:t>
                      </a:r>
                    </a:p>
                  </a:txBody>
                  <a:tcPr marL="9525" marR="9525" marT="9525" marB="0">
                    <a:lnL>
                      <a:noFill/>
                    </a:lnL>
                    <a:lnR>
                      <a:noFill/>
                    </a:lnR>
                    <a:lnT>
                      <a:noFill/>
                    </a:lnT>
                    <a:lnB>
                      <a:noFill/>
                    </a:lnB>
                    <a:solidFill>
                      <a:srgbClr val="A9D08E"/>
                    </a:solidFill>
                  </a:tcPr>
                </a:tc>
                <a:tc>
                  <a:txBody>
                    <a:bodyPr/>
                    <a:lstStyle/>
                    <a:p>
                      <a:pPr algn="ctr" fontAlgn="t"/>
                      <a:r>
                        <a:rPr lang="en-US" sz="1600" b="0" i="0" u="none" strike="noStrike" dirty="0">
                          <a:solidFill>
                            <a:srgbClr val="000000"/>
                          </a:solidFill>
                          <a:effectLst/>
                          <a:latin typeface="Calibri" panose="020F0502020204030204" pitchFamily="34" charset="0"/>
                        </a:rPr>
                        <a:t>3.5</a:t>
                      </a:r>
                    </a:p>
                  </a:txBody>
                  <a:tcPr marL="9525" marR="9525" marT="9525" marB="0">
                    <a:lnL>
                      <a:noFill/>
                    </a:lnL>
                    <a:lnR>
                      <a:noFill/>
                    </a:lnR>
                    <a:lnT>
                      <a:noFill/>
                    </a:lnT>
                    <a:lnB>
                      <a:noFill/>
                    </a:lnB>
                    <a:solidFill>
                      <a:srgbClr val="A9D08E"/>
                    </a:solidFill>
                  </a:tcPr>
                </a:tc>
                <a:extLst>
                  <a:ext uri="{0D108BD9-81ED-4DB2-BD59-A6C34878D82A}">
                    <a16:rowId xmlns:a16="http://schemas.microsoft.com/office/drawing/2014/main" val="3966066743"/>
                  </a:ext>
                </a:extLst>
              </a:tr>
              <a:tr h="225287">
                <a:tc>
                  <a:txBody>
                    <a:bodyPr/>
                    <a:lstStyle/>
                    <a:p>
                      <a:pPr algn="l" fontAlgn="b"/>
                      <a:r>
                        <a:rPr lang="en-US" sz="1600" b="0" i="0" u="none" strike="noStrike">
                          <a:solidFill>
                            <a:srgbClr val="000000"/>
                          </a:solidFill>
                          <a:effectLst/>
                          <a:latin typeface="Calibri" panose="020F0502020204030204" pitchFamily="34" charset="0"/>
                        </a:rPr>
                        <a:t>Taos</a:t>
                      </a:r>
                    </a:p>
                  </a:txBody>
                  <a:tcPr marL="9525" marR="9525" marT="9525" marB="0" anchor="b">
                    <a:lnL>
                      <a:noFill/>
                    </a:lnL>
                    <a:lnR>
                      <a:noFill/>
                    </a:lnR>
                    <a:lnT>
                      <a:noFill/>
                    </a:lnT>
                    <a:lnB>
                      <a:noFill/>
                    </a:lnB>
                    <a:solidFill>
                      <a:srgbClr val="8EA9DB"/>
                    </a:solidFill>
                  </a:tcPr>
                </a:tc>
                <a:tc>
                  <a:txBody>
                    <a:bodyPr/>
                    <a:lstStyle/>
                    <a:p>
                      <a:pPr algn="ctr" fontAlgn="b"/>
                      <a:r>
                        <a:rPr lang="en-US" sz="1600" b="0" i="0" u="none" strike="noStrike">
                          <a:solidFill>
                            <a:srgbClr val="000000"/>
                          </a:solidFill>
                          <a:effectLst/>
                          <a:latin typeface="Calibri" panose="020F0502020204030204" pitchFamily="34" charset="0"/>
                        </a:rPr>
                        <a:t>67</a:t>
                      </a:r>
                    </a:p>
                  </a:txBody>
                  <a:tcPr marL="9525" marR="9525" marT="9525" marB="0" anchor="b">
                    <a:lnL>
                      <a:noFill/>
                    </a:lnL>
                    <a:lnR>
                      <a:noFill/>
                    </a:lnR>
                    <a:lnT>
                      <a:noFill/>
                    </a:lnT>
                    <a:lnB>
                      <a:noFill/>
                    </a:lnB>
                    <a:solidFill>
                      <a:srgbClr val="8EA9DB"/>
                    </a:solidFill>
                  </a:tcPr>
                </a:tc>
                <a:tc>
                  <a:txBody>
                    <a:bodyPr/>
                    <a:lstStyle/>
                    <a:p>
                      <a:pPr algn="ctr" fontAlgn="b"/>
                      <a:r>
                        <a:rPr lang="en-US" sz="1600" b="0" i="0" u="none" strike="noStrike">
                          <a:solidFill>
                            <a:srgbClr val="000000"/>
                          </a:solidFill>
                          <a:effectLst/>
                          <a:latin typeface="Calibri" panose="020F0502020204030204" pitchFamily="34" charset="0"/>
                        </a:rPr>
                        <a:t>38</a:t>
                      </a:r>
                    </a:p>
                  </a:txBody>
                  <a:tcPr marL="9525" marR="9525" marT="9525" marB="0" anchor="b">
                    <a:lnL>
                      <a:noFill/>
                    </a:lnL>
                    <a:lnR>
                      <a:noFill/>
                    </a:lnR>
                    <a:lnT>
                      <a:noFill/>
                    </a:lnT>
                    <a:lnB>
                      <a:noFill/>
                    </a:lnB>
                    <a:solidFill>
                      <a:srgbClr val="8EA9DB"/>
                    </a:solidFill>
                  </a:tcPr>
                </a:tc>
                <a:tc>
                  <a:txBody>
                    <a:bodyPr/>
                    <a:lstStyle/>
                    <a:p>
                      <a:pPr algn="ctr" fontAlgn="t"/>
                      <a:r>
                        <a:rPr lang="en-US" sz="1600" b="0" i="0" u="none" strike="noStrike">
                          <a:solidFill>
                            <a:srgbClr val="000000"/>
                          </a:solidFill>
                          <a:effectLst/>
                          <a:latin typeface="Calibri" panose="020F0502020204030204" pitchFamily="34" charset="0"/>
                        </a:rPr>
                        <a:t>10</a:t>
                      </a:r>
                    </a:p>
                  </a:txBody>
                  <a:tcPr marL="9525" marR="9525" marT="9525" marB="0">
                    <a:lnL>
                      <a:noFill/>
                    </a:lnL>
                    <a:lnR>
                      <a:noFill/>
                    </a:lnR>
                    <a:lnT>
                      <a:noFill/>
                    </a:lnT>
                    <a:lnB>
                      <a:noFill/>
                    </a:lnB>
                    <a:solidFill>
                      <a:srgbClr val="8EA9DB"/>
                    </a:solidFill>
                  </a:tcPr>
                </a:tc>
                <a:tc>
                  <a:txBody>
                    <a:bodyPr/>
                    <a:lstStyle/>
                    <a:p>
                      <a:pPr algn="ctr" fontAlgn="t"/>
                      <a:r>
                        <a:rPr lang="en-US" sz="1600" b="0" i="0" u="none" strike="noStrike" dirty="0">
                          <a:solidFill>
                            <a:srgbClr val="000000"/>
                          </a:solidFill>
                          <a:effectLst/>
                          <a:latin typeface="Calibri" panose="020F0502020204030204" pitchFamily="34" charset="0"/>
                        </a:rPr>
                        <a:t>3.9</a:t>
                      </a:r>
                    </a:p>
                  </a:txBody>
                  <a:tcPr marL="9525" marR="9525" marT="9525" marB="0">
                    <a:lnL>
                      <a:noFill/>
                    </a:lnL>
                    <a:lnR>
                      <a:noFill/>
                    </a:lnR>
                    <a:lnT>
                      <a:noFill/>
                    </a:lnT>
                    <a:lnB>
                      <a:noFill/>
                    </a:lnB>
                    <a:solidFill>
                      <a:srgbClr val="8EA9DB"/>
                    </a:solidFill>
                  </a:tcPr>
                </a:tc>
                <a:extLst>
                  <a:ext uri="{0D108BD9-81ED-4DB2-BD59-A6C34878D82A}">
                    <a16:rowId xmlns:a16="http://schemas.microsoft.com/office/drawing/2014/main" val="4208809656"/>
                  </a:ext>
                </a:extLst>
              </a:tr>
              <a:tr h="276479">
                <a:tc>
                  <a:txBody>
                    <a:bodyPr/>
                    <a:lstStyle/>
                    <a:p>
                      <a:pPr algn="l" fontAlgn="b"/>
                      <a:r>
                        <a:rPr lang="en-US" sz="1600" b="0" i="0" u="none" strike="noStrike">
                          <a:solidFill>
                            <a:srgbClr val="000000"/>
                          </a:solidFill>
                          <a:effectLst/>
                          <a:latin typeface="Calibri" panose="020F0502020204030204" pitchFamily="34" charset="0"/>
                        </a:rPr>
                        <a:t>Chaves</a:t>
                      </a:r>
                    </a:p>
                  </a:txBody>
                  <a:tcPr marL="9525" marR="9525" marT="9525" marB="0" anchor="b">
                    <a:lnL>
                      <a:noFill/>
                    </a:lnL>
                    <a:lnR>
                      <a:noFill/>
                    </a:lnR>
                    <a:lnT>
                      <a:noFill/>
                    </a:lnT>
                    <a:lnB>
                      <a:noFill/>
                    </a:lnB>
                    <a:solidFill>
                      <a:srgbClr val="8EA9DB"/>
                    </a:solidFill>
                  </a:tcPr>
                </a:tc>
                <a:tc>
                  <a:txBody>
                    <a:bodyPr/>
                    <a:lstStyle/>
                    <a:p>
                      <a:pPr algn="ctr" fontAlgn="b"/>
                      <a:r>
                        <a:rPr lang="en-US" sz="1600" b="0" i="0" u="none" strike="noStrike">
                          <a:solidFill>
                            <a:srgbClr val="000000"/>
                          </a:solidFill>
                          <a:effectLst/>
                          <a:latin typeface="Calibri" panose="020F0502020204030204" pitchFamily="34" charset="0"/>
                        </a:rPr>
                        <a:t>39</a:t>
                      </a:r>
                    </a:p>
                  </a:txBody>
                  <a:tcPr marL="9525" marR="9525" marT="9525" marB="0" anchor="b">
                    <a:lnL>
                      <a:noFill/>
                    </a:lnL>
                    <a:lnR>
                      <a:noFill/>
                    </a:lnR>
                    <a:lnT>
                      <a:noFill/>
                    </a:lnT>
                    <a:lnB>
                      <a:noFill/>
                    </a:lnB>
                    <a:solidFill>
                      <a:srgbClr val="8EA9DB"/>
                    </a:solidFill>
                  </a:tcPr>
                </a:tc>
                <a:tc>
                  <a:txBody>
                    <a:bodyPr/>
                    <a:lstStyle/>
                    <a:p>
                      <a:pPr algn="ctr" fontAlgn="b"/>
                      <a:r>
                        <a:rPr lang="en-US" sz="1600" b="0" i="0" u="none" strike="noStrike">
                          <a:solidFill>
                            <a:srgbClr val="000000"/>
                          </a:solidFill>
                          <a:effectLst/>
                          <a:latin typeface="Calibri" panose="020F0502020204030204" pitchFamily="34" charset="0"/>
                        </a:rPr>
                        <a:t>46</a:t>
                      </a:r>
                    </a:p>
                  </a:txBody>
                  <a:tcPr marL="9525" marR="9525" marT="9525" marB="0" anchor="b">
                    <a:lnL>
                      <a:noFill/>
                    </a:lnL>
                    <a:lnR>
                      <a:noFill/>
                    </a:lnR>
                    <a:lnT>
                      <a:noFill/>
                    </a:lnT>
                    <a:lnB>
                      <a:noFill/>
                    </a:lnB>
                    <a:solidFill>
                      <a:srgbClr val="8EA9DB"/>
                    </a:solidFill>
                  </a:tcPr>
                </a:tc>
                <a:tc>
                  <a:txBody>
                    <a:bodyPr/>
                    <a:lstStyle/>
                    <a:p>
                      <a:pPr algn="ctr" fontAlgn="t"/>
                      <a:r>
                        <a:rPr lang="en-US" sz="1600" b="0" i="0" u="none" strike="noStrike">
                          <a:solidFill>
                            <a:srgbClr val="000000"/>
                          </a:solidFill>
                          <a:effectLst/>
                          <a:latin typeface="Calibri" panose="020F0502020204030204" pitchFamily="34" charset="0"/>
                        </a:rPr>
                        <a:t>12</a:t>
                      </a:r>
                    </a:p>
                  </a:txBody>
                  <a:tcPr marL="9525" marR="9525" marT="9525" marB="0">
                    <a:lnL>
                      <a:noFill/>
                    </a:lnL>
                    <a:lnR>
                      <a:noFill/>
                    </a:lnR>
                    <a:lnT>
                      <a:noFill/>
                    </a:lnT>
                    <a:lnB>
                      <a:noFill/>
                    </a:lnB>
                    <a:solidFill>
                      <a:srgbClr val="8EA9DB"/>
                    </a:solidFill>
                  </a:tcPr>
                </a:tc>
                <a:tc>
                  <a:txBody>
                    <a:bodyPr/>
                    <a:lstStyle/>
                    <a:p>
                      <a:pPr algn="ctr" fontAlgn="t"/>
                      <a:r>
                        <a:rPr lang="en-US" sz="1600" b="0" i="0" u="none" strike="noStrike" dirty="0">
                          <a:solidFill>
                            <a:srgbClr val="000000"/>
                          </a:solidFill>
                          <a:effectLst/>
                          <a:latin typeface="Calibri" panose="020F0502020204030204" pitchFamily="34" charset="0"/>
                        </a:rPr>
                        <a:t>3.9</a:t>
                      </a:r>
                    </a:p>
                  </a:txBody>
                  <a:tcPr marL="9525" marR="9525" marT="9525" marB="0">
                    <a:lnL>
                      <a:noFill/>
                    </a:lnL>
                    <a:lnR>
                      <a:noFill/>
                    </a:lnR>
                    <a:lnT>
                      <a:noFill/>
                    </a:lnT>
                    <a:lnB>
                      <a:noFill/>
                    </a:lnB>
                    <a:solidFill>
                      <a:srgbClr val="8EA9DB"/>
                    </a:solidFill>
                  </a:tcPr>
                </a:tc>
                <a:extLst>
                  <a:ext uri="{0D108BD9-81ED-4DB2-BD59-A6C34878D82A}">
                    <a16:rowId xmlns:a16="http://schemas.microsoft.com/office/drawing/2014/main" val="2310645827"/>
                  </a:ext>
                </a:extLst>
              </a:tr>
            </a:tbl>
          </a:graphicData>
        </a:graphic>
      </p:graphicFrame>
      <p:graphicFrame>
        <p:nvGraphicFramePr>
          <p:cNvPr id="4" name="Table 3">
            <a:extLst>
              <a:ext uri="{FF2B5EF4-FFF2-40B4-BE49-F238E27FC236}">
                <a16:creationId xmlns:a16="http://schemas.microsoft.com/office/drawing/2014/main" id="{DB442CF8-6261-45B3-AEE5-2BFADB2E019D}"/>
              </a:ext>
            </a:extLst>
          </p:cNvPr>
          <p:cNvGraphicFramePr>
            <a:graphicFrameLocks noGrp="1"/>
          </p:cNvGraphicFramePr>
          <p:nvPr>
            <p:extLst>
              <p:ext uri="{D42A27DB-BD31-4B8C-83A1-F6EECF244321}">
                <p14:modId xmlns:p14="http://schemas.microsoft.com/office/powerpoint/2010/main" val="2798224312"/>
              </p:ext>
            </p:extLst>
          </p:nvPr>
        </p:nvGraphicFramePr>
        <p:xfrm>
          <a:off x="1129748" y="303211"/>
          <a:ext cx="9952383" cy="1921384"/>
        </p:xfrm>
        <a:graphic>
          <a:graphicData uri="http://schemas.openxmlformats.org/drawingml/2006/table">
            <a:tbl>
              <a:tblPr/>
              <a:tblGrid>
                <a:gridCol w="2297174">
                  <a:extLst>
                    <a:ext uri="{9D8B030D-6E8A-4147-A177-3AD203B41FA5}">
                      <a16:colId xmlns:a16="http://schemas.microsoft.com/office/drawing/2014/main" val="1709653291"/>
                    </a:ext>
                  </a:extLst>
                </a:gridCol>
                <a:gridCol w="2028356">
                  <a:extLst>
                    <a:ext uri="{9D8B030D-6E8A-4147-A177-3AD203B41FA5}">
                      <a16:colId xmlns:a16="http://schemas.microsoft.com/office/drawing/2014/main" val="1524045908"/>
                    </a:ext>
                  </a:extLst>
                </a:gridCol>
                <a:gridCol w="1961151">
                  <a:extLst>
                    <a:ext uri="{9D8B030D-6E8A-4147-A177-3AD203B41FA5}">
                      <a16:colId xmlns:a16="http://schemas.microsoft.com/office/drawing/2014/main" val="2795380778"/>
                    </a:ext>
                  </a:extLst>
                </a:gridCol>
                <a:gridCol w="1735099">
                  <a:extLst>
                    <a:ext uri="{9D8B030D-6E8A-4147-A177-3AD203B41FA5}">
                      <a16:colId xmlns:a16="http://schemas.microsoft.com/office/drawing/2014/main" val="160118782"/>
                    </a:ext>
                  </a:extLst>
                </a:gridCol>
                <a:gridCol w="1930603">
                  <a:extLst>
                    <a:ext uri="{9D8B030D-6E8A-4147-A177-3AD203B41FA5}">
                      <a16:colId xmlns:a16="http://schemas.microsoft.com/office/drawing/2014/main" val="3892363704"/>
                    </a:ext>
                  </a:extLst>
                </a:gridCol>
              </a:tblGrid>
              <a:tr h="936499">
                <a:tc gridSpan="5">
                  <a:txBody>
                    <a:bodyPr/>
                    <a:lstStyle/>
                    <a:p>
                      <a:pPr algn="ctr" fontAlgn="t"/>
                      <a:r>
                        <a:rPr lang="en-US" sz="2000" b="1" i="0" u="none" strike="noStrike" dirty="0">
                          <a:solidFill>
                            <a:srgbClr val="000000"/>
                          </a:solidFill>
                          <a:effectLst/>
                          <a:latin typeface="Calibri" panose="020F0502020204030204" pitchFamily="34" charset="0"/>
                        </a:rPr>
                        <a:t>Instances* of Naloxone Distribution by County of Service (Distribution) and Average Drug Overdose Death Numbers by County of Residence</a:t>
                      </a:r>
                    </a:p>
                    <a:p>
                      <a:pPr algn="ctr" fontAlgn="t"/>
                      <a:r>
                        <a:rPr lang="en-US" sz="2000" b="1" i="0" u="none" strike="noStrike" dirty="0">
                          <a:solidFill>
                            <a:srgbClr val="000000"/>
                          </a:solidFill>
                          <a:effectLst/>
                          <a:latin typeface="Calibri" panose="020F0502020204030204" pitchFamily="34" charset="0"/>
                        </a:rPr>
                        <a:t> (2016 &amp; 2017 Instances)</a:t>
                      </a:r>
                    </a:p>
                  </a:txBody>
                  <a:tcPr marL="9525" marR="9525" marT="9525"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7391604"/>
                  </a:ext>
                </a:extLst>
              </a:tr>
              <a:tr h="602343">
                <a:tc>
                  <a:txBody>
                    <a:bodyPr/>
                    <a:lstStyle/>
                    <a:p>
                      <a:pPr algn="l" fontAlgn="t"/>
                      <a:r>
                        <a:rPr lang="en-US" sz="1600" b="0" i="0" u="none" strike="noStrike" dirty="0">
                          <a:solidFill>
                            <a:srgbClr val="000000"/>
                          </a:solidFill>
                          <a:effectLst/>
                          <a:latin typeface="Calibri" panose="020F0502020204030204" pitchFamily="34" charset="0"/>
                        </a:rPr>
                        <a:t>County of Service (Distribution)</a:t>
                      </a: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1600" b="0" i="0" u="none" strike="noStrike" dirty="0">
                          <a:solidFill>
                            <a:srgbClr val="000000"/>
                          </a:solidFill>
                          <a:effectLst/>
                          <a:latin typeface="Calibri" panose="020F0502020204030204" pitchFamily="34" charset="0"/>
                        </a:rPr>
                        <a:t>Instances of naloxone distribution in 2016</a:t>
                      </a: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1600" b="0" i="0" u="none" strike="noStrike" dirty="0">
                          <a:solidFill>
                            <a:srgbClr val="000000"/>
                          </a:solidFill>
                          <a:effectLst/>
                          <a:latin typeface="Calibri" panose="020F0502020204030204" pitchFamily="34" charset="0"/>
                        </a:rPr>
                        <a:t>Instances of naloxone distribution in 2017 (through June 2017)</a:t>
                      </a: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1600" b="0" i="0" u="none" strike="noStrike" dirty="0">
                          <a:solidFill>
                            <a:srgbClr val="000000"/>
                          </a:solidFill>
                          <a:effectLst/>
                          <a:latin typeface="Calibri" panose="020F0502020204030204" pitchFamily="34" charset="0"/>
                        </a:rPr>
                        <a:t>Average number of drug overdose deaths per year, 2012-2016</a:t>
                      </a: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1600" b="0" i="0" u="none" strike="noStrike" dirty="0">
                          <a:solidFill>
                            <a:srgbClr val="000000"/>
                          </a:solidFill>
                          <a:effectLst/>
                          <a:latin typeface="Calibri" panose="020F0502020204030204" pitchFamily="34" charset="0"/>
                        </a:rPr>
                        <a:t>Ratio of naloxone(2017 through June)/deaths </a:t>
                      </a: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81173186"/>
                  </a:ext>
                </a:extLst>
              </a:tr>
            </a:tbl>
          </a:graphicData>
        </a:graphic>
      </p:graphicFrame>
    </p:spTree>
    <p:extLst>
      <p:ext uri="{BB962C8B-B14F-4D97-AF65-F5344CB8AC3E}">
        <p14:creationId xmlns:p14="http://schemas.microsoft.com/office/powerpoint/2010/main" val="1277324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E892D2E-3B11-4FEC-B4E9-58F553EC3C50}"/>
              </a:ext>
            </a:extLst>
          </p:cNvPr>
          <p:cNvGraphicFramePr>
            <a:graphicFrameLocks noGrp="1"/>
          </p:cNvGraphicFramePr>
          <p:nvPr>
            <p:extLst>
              <p:ext uri="{D42A27DB-BD31-4B8C-83A1-F6EECF244321}">
                <p14:modId xmlns:p14="http://schemas.microsoft.com/office/powerpoint/2010/main" val="1809136962"/>
              </p:ext>
            </p:extLst>
          </p:nvPr>
        </p:nvGraphicFramePr>
        <p:xfrm>
          <a:off x="1010478" y="540164"/>
          <a:ext cx="9952383" cy="1921384"/>
        </p:xfrm>
        <a:graphic>
          <a:graphicData uri="http://schemas.openxmlformats.org/drawingml/2006/table">
            <a:tbl>
              <a:tblPr/>
              <a:tblGrid>
                <a:gridCol w="2297174">
                  <a:extLst>
                    <a:ext uri="{9D8B030D-6E8A-4147-A177-3AD203B41FA5}">
                      <a16:colId xmlns:a16="http://schemas.microsoft.com/office/drawing/2014/main" val="3021998294"/>
                    </a:ext>
                  </a:extLst>
                </a:gridCol>
                <a:gridCol w="2028356">
                  <a:extLst>
                    <a:ext uri="{9D8B030D-6E8A-4147-A177-3AD203B41FA5}">
                      <a16:colId xmlns:a16="http://schemas.microsoft.com/office/drawing/2014/main" val="1077739726"/>
                    </a:ext>
                  </a:extLst>
                </a:gridCol>
                <a:gridCol w="1961151">
                  <a:extLst>
                    <a:ext uri="{9D8B030D-6E8A-4147-A177-3AD203B41FA5}">
                      <a16:colId xmlns:a16="http://schemas.microsoft.com/office/drawing/2014/main" val="2697423723"/>
                    </a:ext>
                  </a:extLst>
                </a:gridCol>
                <a:gridCol w="1735099">
                  <a:extLst>
                    <a:ext uri="{9D8B030D-6E8A-4147-A177-3AD203B41FA5}">
                      <a16:colId xmlns:a16="http://schemas.microsoft.com/office/drawing/2014/main" val="675081698"/>
                    </a:ext>
                  </a:extLst>
                </a:gridCol>
                <a:gridCol w="1930603">
                  <a:extLst>
                    <a:ext uri="{9D8B030D-6E8A-4147-A177-3AD203B41FA5}">
                      <a16:colId xmlns:a16="http://schemas.microsoft.com/office/drawing/2014/main" val="688552520"/>
                    </a:ext>
                  </a:extLst>
                </a:gridCol>
              </a:tblGrid>
              <a:tr h="936499">
                <a:tc gridSpan="5">
                  <a:txBody>
                    <a:bodyPr/>
                    <a:lstStyle/>
                    <a:p>
                      <a:pPr algn="ctr" fontAlgn="t"/>
                      <a:r>
                        <a:rPr lang="en-US" sz="2000" b="1" i="0" u="none" strike="noStrike" dirty="0">
                          <a:solidFill>
                            <a:srgbClr val="000000"/>
                          </a:solidFill>
                          <a:effectLst/>
                          <a:latin typeface="Calibri" panose="020F0502020204030204" pitchFamily="34" charset="0"/>
                        </a:rPr>
                        <a:t>Instances* of Naloxone Distribution by County of Service (Distribution) and Average Drug Overdose Death Numbers by County of Residence</a:t>
                      </a:r>
                    </a:p>
                    <a:p>
                      <a:pPr algn="ctr" fontAlgn="t"/>
                      <a:r>
                        <a:rPr lang="en-US" sz="2000" b="1" i="0" u="none" strike="noStrike" dirty="0">
                          <a:solidFill>
                            <a:srgbClr val="000000"/>
                          </a:solidFill>
                          <a:effectLst/>
                          <a:latin typeface="Calibri" panose="020F0502020204030204" pitchFamily="34" charset="0"/>
                        </a:rPr>
                        <a:t> (2016 &amp; 2017 Instances)</a:t>
                      </a:r>
                    </a:p>
                  </a:txBody>
                  <a:tcPr marL="9525" marR="9525" marT="9525"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06914125"/>
                  </a:ext>
                </a:extLst>
              </a:tr>
              <a:tr h="602343">
                <a:tc>
                  <a:txBody>
                    <a:bodyPr/>
                    <a:lstStyle/>
                    <a:p>
                      <a:pPr algn="l" fontAlgn="t"/>
                      <a:r>
                        <a:rPr lang="en-US" sz="1600" b="0" i="0" u="none" strike="noStrike" dirty="0">
                          <a:solidFill>
                            <a:srgbClr val="000000"/>
                          </a:solidFill>
                          <a:effectLst/>
                          <a:latin typeface="Calibri" panose="020F0502020204030204" pitchFamily="34" charset="0"/>
                        </a:rPr>
                        <a:t>County of Service (Distribution)</a:t>
                      </a: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1600" b="0" i="0" u="none" strike="noStrike" dirty="0">
                          <a:solidFill>
                            <a:srgbClr val="000000"/>
                          </a:solidFill>
                          <a:effectLst/>
                          <a:latin typeface="Calibri" panose="020F0502020204030204" pitchFamily="34" charset="0"/>
                        </a:rPr>
                        <a:t>Instances of naloxone distribution in 2016</a:t>
                      </a: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1600" b="0" i="0" u="none" strike="noStrike" dirty="0">
                          <a:solidFill>
                            <a:srgbClr val="000000"/>
                          </a:solidFill>
                          <a:effectLst/>
                          <a:latin typeface="Calibri" panose="020F0502020204030204" pitchFamily="34" charset="0"/>
                        </a:rPr>
                        <a:t>Instances of naloxone distribution in 2017 (through June 2017)</a:t>
                      </a: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1600" b="0" i="0" u="none" strike="noStrike" dirty="0">
                          <a:solidFill>
                            <a:srgbClr val="000000"/>
                          </a:solidFill>
                          <a:effectLst/>
                          <a:latin typeface="Calibri" panose="020F0502020204030204" pitchFamily="34" charset="0"/>
                        </a:rPr>
                        <a:t>Average number of drug overdose deaths per year, 2012-2016</a:t>
                      </a: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1600" b="0" i="0" u="none" strike="noStrike" dirty="0">
                          <a:solidFill>
                            <a:srgbClr val="000000"/>
                          </a:solidFill>
                          <a:effectLst/>
                          <a:latin typeface="Calibri" panose="020F0502020204030204" pitchFamily="34" charset="0"/>
                        </a:rPr>
                        <a:t>Ratio of naloxone(2017 through June)/deaths </a:t>
                      </a: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21170397"/>
                  </a:ext>
                </a:extLst>
              </a:tr>
            </a:tbl>
          </a:graphicData>
        </a:graphic>
      </p:graphicFrame>
      <p:graphicFrame>
        <p:nvGraphicFramePr>
          <p:cNvPr id="3" name="Table 2">
            <a:extLst>
              <a:ext uri="{FF2B5EF4-FFF2-40B4-BE49-F238E27FC236}">
                <a16:creationId xmlns:a16="http://schemas.microsoft.com/office/drawing/2014/main" id="{8F472ACB-8A81-42D7-8C80-561F4A9A1432}"/>
              </a:ext>
            </a:extLst>
          </p:cNvPr>
          <p:cNvGraphicFramePr>
            <a:graphicFrameLocks noGrp="1"/>
          </p:cNvGraphicFramePr>
          <p:nvPr>
            <p:extLst>
              <p:ext uri="{D42A27DB-BD31-4B8C-83A1-F6EECF244321}">
                <p14:modId xmlns:p14="http://schemas.microsoft.com/office/powerpoint/2010/main" val="3169168051"/>
              </p:ext>
            </p:extLst>
          </p:nvPr>
        </p:nvGraphicFramePr>
        <p:xfrm>
          <a:off x="1010477" y="2570922"/>
          <a:ext cx="9952383" cy="1916148"/>
        </p:xfrm>
        <a:graphic>
          <a:graphicData uri="http://schemas.openxmlformats.org/drawingml/2006/table">
            <a:tbl>
              <a:tblPr/>
              <a:tblGrid>
                <a:gridCol w="2297174">
                  <a:extLst>
                    <a:ext uri="{9D8B030D-6E8A-4147-A177-3AD203B41FA5}">
                      <a16:colId xmlns:a16="http://schemas.microsoft.com/office/drawing/2014/main" val="2983639243"/>
                    </a:ext>
                  </a:extLst>
                </a:gridCol>
                <a:gridCol w="2028356">
                  <a:extLst>
                    <a:ext uri="{9D8B030D-6E8A-4147-A177-3AD203B41FA5}">
                      <a16:colId xmlns:a16="http://schemas.microsoft.com/office/drawing/2014/main" val="3721282260"/>
                    </a:ext>
                  </a:extLst>
                </a:gridCol>
                <a:gridCol w="1961151">
                  <a:extLst>
                    <a:ext uri="{9D8B030D-6E8A-4147-A177-3AD203B41FA5}">
                      <a16:colId xmlns:a16="http://schemas.microsoft.com/office/drawing/2014/main" val="3579215918"/>
                    </a:ext>
                  </a:extLst>
                </a:gridCol>
                <a:gridCol w="1735099">
                  <a:extLst>
                    <a:ext uri="{9D8B030D-6E8A-4147-A177-3AD203B41FA5}">
                      <a16:colId xmlns:a16="http://schemas.microsoft.com/office/drawing/2014/main" val="3838587464"/>
                    </a:ext>
                  </a:extLst>
                </a:gridCol>
                <a:gridCol w="1930603">
                  <a:extLst>
                    <a:ext uri="{9D8B030D-6E8A-4147-A177-3AD203B41FA5}">
                      <a16:colId xmlns:a16="http://schemas.microsoft.com/office/drawing/2014/main" val="626360005"/>
                    </a:ext>
                  </a:extLst>
                </a:gridCol>
              </a:tblGrid>
              <a:tr h="319358">
                <a:tc>
                  <a:txBody>
                    <a:bodyPr/>
                    <a:lstStyle/>
                    <a:p>
                      <a:pPr algn="l" fontAlgn="b"/>
                      <a:r>
                        <a:rPr lang="en-US" sz="1600" b="0" i="0" u="none" strike="noStrike">
                          <a:solidFill>
                            <a:schemeClr val="bg1"/>
                          </a:solidFill>
                          <a:effectLst/>
                          <a:latin typeface="Calibri" panose="020F0502020204030204" pitchFamily="34" charset="0"/>
                        </a:rPr>
                        <a:t>Colfax</a:t>
                      </a:r>
                    </a:p>
                  </a:txBody>
                  <a:tcPr marL="9525" marR="9525" marT="9525" marB="0" anchor="b">
                    <a:lnL>
                      <a:noFill/>
                    </a:lnL>
                    <a:lnR>
                      <a:noFill/>
                    </a:lnR>
                    <a:lnT>
                      <a:noFill/>
                    </a:lnT>
                    <a:lnB>
                      <a:noFill/>
                    </a:lnB>
                    <a:solidFill>
                      <a:srgbClr val="3481B0"/>
                    </a:solidFill>
                  </a:tcPr>
                </a:tc>
                <a:tc>
                  <a:txBody>
                    <a:bodyPr/>
                    <a:lstStyle/>
                    <a:p>
                      <a:pPr algn="ctr" fontAlgn="b"/>
                      <a:r>
                        <a:rPr lang="en-US" sz="1600" b="0" i="0" u="none" strike="noStrike">
                          <a:solidFill>
                            <a:schemeClr val="bg1"/>
                          </a:solidFill>
                          <a:effectLst/>
                          <a:latin typeface="Calibri" panose="020F0502020204030204" pitchFamily="34" charset="0"/>
                        </a:rPr>
                        <a:t>25</a:t>
                      </a:r>
                    </a:p>
                  </a:txBody>
                  <a:tcPr marL="9525" marR="9525" marT="9525" marB="0" anchor="b">
                    <a:lnL>
                      <a:noFill/>
                    </a:lnL>
                    <a:lnR>
                      <a:noFill/>
                    </a:lnR>
                    <a:lnT>
                      <a:noFill/>
                    </a:lnT>
                    <a:lnB>
                      <a:noFill/>
                    </a:lnB>
                    <a:solidFill>
                      <a:srgbClr val="3481B0"/>
                    </a:solidFill>
                  </a:tcPr>
                </a:tc>
                <a:tc>
                  <a:txBody>
                    <a:bodyPr/>
                    <a:lstStyle/>
                    <a:p>
                      <a:pPr algn="ctr" fontAlgn="b"/>
                      <a:r>
                        <a:rPr lang="en-US" sz="1600" b="0" i="0" u="none" strike="noStrike">
                          <a:solidFill>
                            <a:schemeClr val="bg1"/>
                          </a:solidFill>
                          <a:effectLst/>
                          <a:latin typeface="Calibri" panose="020F0502020204030204" pitchFamily="34" charset="0"/>
                        </a:rPr>
                        <a:t>16</a:t>
                      </a:r>
                    </a:p>
                  </a:txBody>
                  <a:tcPr marL="9525" marR="9525" marT="9525" marB="0" anchor="b">
                    <a:lnL>
                      <a:noFill/>
                    </a:lnL>
                    <a:lnR>
                      <a:noFill/>
                    </a:lnR>
                    <a:lnT>
                      <a:noFill/>
                    </a:lnT>
                    <a:lnB>
                      <a:noFill/>
                    </a:lnB>
                    <a:solidFill>
                      <a:srgbClr val="3481B0"/>
                    </a:solidFill>
                  </a:tcPr>
                </a:tc>
                <a:tc>
                  <a:txBody>
                    <a:bodyPr/>
                    <a:lstStyle/>
                    <a:p>
                      <a:pPr algn="ctr" fontAlgn="t"/>
                      <a:r>
                        <a:rPr lang="en-US" sz="1600" b="0" i="0" u="none" strike="noStrike">
                          <a:solidFill>
                            <a:schemeClr val="bg1"/>
                          </a:solidFill>
                          <a:effectLst/>
                          <a:latin typeface="Calibri" panose="020F0502020204030204" pitchFamily="34" charset="0"/>
                        </a:rPr>
                        <a:t>4</a:t>
                      </a:r>
                    </a:p>
                  </a:txBody>
                  <a:tcPr marL="9525" marR="9525" marT="9525" marB="0">
                    <a:lnL>
                      <a:noFill/>
                    </a:lnL>
                    <a:lnR>
                      <a:noFill/>
                    </a:lnR>
                    <a:lnT>
                      <a:noFill/>
                    </a:lnT>
                    <a:lnB>
                      <a:noFill/>
                    </a:lnB>
                    <a:solidFill>
                      <a:srgbClr val="3481B0"/>
                    </a:solidFill>
                  </a:tcPr>
                </a:tc>
                <a:tc>
                  <a:txBody>
                    <a:bodyPr/>
                    <a:lstStyle/>
                    <a:p>
                      <a:pPr algn="ctr" fontAlgn="t"/>
                      <a:r>
                        <a:rPr lang="en-US" sz="1600" b="0" i="0" u="none" strike="noStrike">
                          <a:solidFill>
                            <a:schemeClr val="bg1"/>
                          </a:solidFill>
                          <a:effectLst/>
                          <a:latin typeface="Calibri" panose="020F0502020204030204" pitchFamily="34" charset="0"/>
                        </a:rPr>
                        <a:t>4.0</a:t>
                      </a:r>
                    </a:p>
                  </a:txBody>
                  <a:tcPr marL="9525" marR="9525" marT="9525" marB="0">
                    <a:lnL>
                      <a:noFill/>
                    </a:lnL>
                    <a:lnR>
                      <a:noFill/>
                    </a:lnR>
                    <a:lnT>
                      <a:noFill/>
                    </a:lnT>
                    <a:lnB>
                      <a:noFill/>
                    </a:lnB>
                    <a:solidFill>
                      <a:srgbClr val="3481B0"/>
                    </a:solidFill>
                  </a:tcPr>
                </a:tc>
                <a:extLst>
                  <a:ext uri="{0D108BD9-81ED-4DB2-BD59-A6C34878D82A}">
                    <a16:rowId xmlns:a16="http://schemas.microsoft.com/office/drawing/2014/main" val="1979160438"/>
                  </a:ext>
                </a:extLst>
              </a:tr>
              <a:tr h="319358">
                <a:tc>
                  <a:txBody>
                    <a:bodyPr/>
                    <a:lstStyle/>
                    <a:p>
                      <a:pPr algn="l" fontAlgn="b"/>
                      <a:r>
                        <a:rPr lang="en-US" sz="1600" b="0" i="0" u="none" strike="noStrike">
                          <a:solidFill>
                            <a:schemeClr val="bg1"/>
                          </a:solidFill>
                          <a:effectLst/>
                          <a:latin typeface="Calibri" panose="020F0502020204030204" pitchFamily="34" charset="0"/>
                        </a:rPr>
                        <a:t>Quay</a:t>
                      </a:r>
                    </a:p>
                  </a:txBody>
                  <a:tcPr marL="9525" marR="9525" marT="9525" marB="0" anchor="b">
                    <a:lnL>
                      <a:noFill/>
                    </a:lnL>
                    <a:lnR>
                      <a:noFill/>
                    </a:lnR>
                    <a:lnT>
                      <a:noFill/>
                    </a:lnT>
                    <a:lnB>
                      <a:noFill/>
                    </a:lnB>
                    <a:solidFill>
                      <a:srgbClr val="3481B0"/>
                    </a:solidFill>
                  </a:tcPr>
                </a:tc>
                <a:tc>
                  <a:txBody>
                    <a:bodyPr/>
                    <a:lstStyle/>
                    <a:p>
                      <a:pPr algn="ctr" fontAlgn="b"/>
                      <a:r>
                        <a:rPr lang="en-US" sz="1600" b="0" i="0" u="none" strike="noStrike">
                          <a:solidFill>
                            <a:schemeClr val="bg1"/>
                          </a:solidFill>
                          <a:effectLst/>
                          <a:latin typeface="Calibri" panose="020F0502020204030204" pitchFamily="34" charset="0"/>
                        </a:rPr>
                        <a:t>7</a:t>
                      </a:r>
                    </a:p>
                  </a:txBody>
                  <a:tcPr marL="9525" marR="9525" marT="9525" marB="0" anchor="b">
                    <a:lnL>
                      <a:noFill/>
                    </a:lnL>
                    <a:lnR>
                      <a:noFill/>
                    </a:lnR>
                    <a:lnT>
                      <a:noFill/>
                    </a:lnT>
                    <a:lnB>
                      <a:noFill/>
                    </a:lnB>
                    <a:solidFill>
                      <a:srgbClr val="3481B0"/>
                    </a:solidFill>
                  </a:tcPr>
                </a:tc>
                <a:tc>
                  <a:txBody>
                    <a:bodyPr/>
                    <a:lstStyle/>
                    <a:p>
                      <a:pPr algn="ctr" fontAlgn="b"/>
                      <a:r>
                        <a:rPr lang="en-US" sz="1600" b="0" i="0" u="none" strike="noStrike">
                          <a:solidFill>
                            <a:schemeClr val="bg1"/>
                          </a:solidFill>
                          <a:effectLst/>
                          <a:latin typeface="Calibri" panose="020F0502020204030204" pitchFamily="34" charset="0"/>
                        </a:rPr>
                        <a:t>10</a:t>
                      </a:r>
                    </a:p>
                  </a:txBody>
                  <a:tcPr marL="9525" marR="9525" marT="9525" marB="0" anchor="b">
                    <a:lnL>
                      <a:noFill/>
                    </a:lnL>
                    <a:lnR>
                      <a:noFill/>
                    </a:lnR>
                    <a:lnT>
                      <a:noFill/>
                    </a:lnT>
                    <a:lnB>
                      <a:noFill/>
                    </a:lnB>
                    <a:solidFill>
                      <a:srgbClr val="3481B0"/>
                    </a:solidFill>
                  </a:tcPr>
                </a:tc>
                <a:tc>
                  <a:txBody>
                    <a:bodyPr/>
                    <a:lstStyle/>
                    <a:p>
                      <a:pPr algn="ctr" fontAlgn="t"/>
                      <a:r>
                        <a:rPr lang="en-US" sz="1600" b="0" i="0" u="none" strike="noStrike">
                          <a:solidFill>
                            <a:schemeClr val="bg1"/>
                          </a:solidFill>
                          <a:effectLst/>
                          <a:latin typeface="Calibri" panose="020F0502020204030204" pitchFamily="34" charset="0"/>
                        </a:rPr>
                        <a:t>2</a:t>
                      </a:r>
                    </a:p>
                  </a:txBody>
                  <a:tcPr marL="9525" marR="9525" marT="9525" marB="0">
                    <a:lnL>
                      <a:noFill/>
                    </a:lnL>
                    <a:lnR>
                      <a:noFill/>
                    </a:lnR>
                    <a:lnT>
                      <a:noFill/>
                    </a:lnT>
                    <a:lnB>
                      <a:noFill/>
                    </a:lnB>
                    <a:solidFill>
                      <a:srgbClr val="3481B0"/>
                    </a:solidFill>
                  </a:tcPr>
                </a:tc>
                <a:tc>
                  <a:txBody>
                    <a:bodyPr/>
                    <a:lstStyle/>
                    <a:p>
                      <a:pPr algn="ctr" fontAlgn="t"/>
                      <a:r>
                        <a:rPr lang="en-US" sz="1600" b="0" i="0" u="none" strike="noStrike">
                          <a:solidFill>
                            <a:schemeClr val="bg1"/>
                          </a:solidFill>
                          <a:effectLst/>
                          <a:latin typeface="Calibri" panose="020F0502020204030204" pitchFamily="34" charset="0"/>
                        </a:rPr>
                        <a:t>4.2</a:t>
                      </a:r>
                    </a:p>
                  </a:txBody>
                  <a:tcPr marL="9525" marR="9525" marT="9525" marB="0">
                    <a:lnL>
                      <a:noFill/>
                    </a:lnL>
                    <a:lnR>
                      <a:noFill/>
                    </a:lnR>
                    <a:lnT>
                      <a:noFill/>
                    </a:lnT>
                    <a:lnB>
                      <a:noFill/>
                    </a:lnB>
                    <a:solidFill>
                      <a:srgbClr val="3481B0"/>
                    </a:solidFill>
                  </a:tcPr>
                </a:tc>
                <a:extLst>
                  <a:ext uri="{0D108BD9-81ED-4DB2-BD59-A6C34878D82A}">
                    <a16:rowId xmlns:a16="http://schemas.microsoft.com/office/drawing/2014/main" val="667126462"/>
                  </a:ext>
                </a:extLst>
              </a:tr>
              <a:tr h="319358">
                <a:tc>
                  <a:txBody>
                    <a:bodyPr/>
                    <a:lstStyle/>
                    <a:p>
                      <a:pPr algn="l" fontAlgn="b"/>
                      <a:r>
                        <a:rPr lang="en-US" sz="1600" b="0" i="0" u="none" strike="noStrike">
                          <a:solidFill>
                            <a:schemeClr val="bg1"/>
                          </a:solidFill>
                          <a:effectLst/>
                          <a:latin typeface="Calibri" panose="020F0502020204030204" pitchFamily="34" charset="0"/>
                        </a:rPr>
                        <a:t>Bernalillo</a:t>
                      </a:r>
                    </a:p>
                  </a:txBody>
                  <a:tcPr marL="9525" marR="9525" marT="9525" marB="0" anchor="b">
                    <a:lnL>
                      <a:noFill/>
                    </a:lnL>
                    <a:lnR>
                      <a:noFill/>
                    </a:lnR>
                    <a:lnT>
                      <a:noFill/>
                    </a:lnT>
                    <a:lnB>
                      <a:noFill/>
                    </a:lnB>
                    <a:solidFill>
                      <a:srgbClr val="3481B0"/>
                    </a:solidFill>
                  </a:tcPr>
                </a:tc>
                <a:tc>
                  <a:txBody>
                    <a:bodyPr/>
                    <a:lstStyle/>
                    <a:p>
                      <a:pPr algn="ctr" fontAlgn="b"/>
                      <a:r>
                        <a:rPr lang="en-US" sz="1600" b="0" i="0" u="none" strike="noStrike" dirty="0">
                          <a:solidFill>
                            <a:schemeClr val="bg1"/>
                          </a:solidFill>
                          <a:effectLst/>
                          <a:latin typeface="Calibri" panose="020F0502020204030204" pitchFamily="34" charset="0"/>
                        </a:rPr>
                        <a:t>1783</a:t>
                      </a:r>
                    </a:p>
                  </a:txBody>
                  <a:tcPr marL="9525" marR="9525" marT="9525" marB="0" anchor="b">
                    <a:lnL>
                      <a:noFill/>
                    </a:lnL>
                    <a:lnR>
                      <a:noFill/>
                    </a:lnR>
                    <a:lnT>
                      <a:noFill/>
                    </a:lnT>
                    <a:lnB>
                      <a:noFill/>
                    </a:lnB>
                    <a:solidFill>
                      <a:srgbClr val="3481B0"/>
                    </a:solidFill>
                  </a:tcPr>
                </a:tc>
                <a:tc>
                  <a:txBody>
                    <a:bodyPr/>
                    <a:lstStyle/>
                    <a:p>
                      <a:pPr algn="ctr" fontAlgn="b"/>
                      <a:r>
                        <a:rPr lang="en-US" sz="1600" b="0" i="0" u="none" strike="noStrike">
                          <a:solidFill>
                            <a:schemeClr val="bg1"/>
                          </a:solidFill>
                          <a:effectLst/>
                          <a:latin typeface="Calibri" panose="020F0502020204030204" pitchFamily="34" charset="0"/>
                        </a:rPr>
                        <a:t>792</a:t>
                      </a:r>
                    </a:p>
                  </a:txBody>
                  <a:tcPr marL="9525" marR="9525" marT="9525" marB="0" anchor="b">
                    <a:lnL>
                      <a:noFill/>
                    </a:lnL>
                    <a:lnR>
                      <a:noFill/>
                    </a:lnR>
                    <a:lnT>
                      <a:noFill/>
                    </a:lnT>
                    <a:lnB>
                      <a:noFill/>
                    </a:lnB>
                    <a:solidFill>
                      <a:srgbClr val="3481B0"/>
                    </a:solidFill>
                  </a:tcPr>
                </a:tc>
                <a:tc>
                  <a:txBody>
                    <a:bodyPr/>
                    <a:lstStyle/>
                    <a:p>
                      <a:pPr algn="ctr" fontAlgn="t"/>
                      <a:r>
                        <a:rPr lang="en-US" sz="1600" b="0" i="0" u="none" strike="noStrike">
                          <a:solidFill>
                            <a:schemeClr val="bg1"/>
                          </a:solidFill>
                          <a:effectLst/>
                          <a:latin typeface="Calibri" panose="020F0502020204030204" pitchFamily="34" charset="0"/>
                        </a:rPr>
                        <a:t>185</a:t>
                      </a:r>
                    </a:p>
                  </a:txBody>
                  <a:tcPr marL="9525" marR="9525" marT="9525" marB="0">
                    <a:lnL>
                      <a:noFill/>
                    </a:lnL>
                    <a:lnR>
                      <a:noFill/>
                    </a:lnR>
                    <a:lnT>
                      <a:noFill/>
                    </a:lnT>
                    <a:lnB>
                      <a:noFill/>
                    </a:lnB>
                    <a:solidFill>
                      <a:srgbClr val="3481B0"/>
                    </a:solidFill>
                  </a:tcPr>
                </a:tc>
                <a:tc>
                  <a:txBody>
                    <a:bodyPr/>
                    <a:lstStyle/>
                    <a:p>
                      <a:pPr algn="ctr" fontAlgn="t"/>
                      <a:r>
                        <a:rPr lang="en-US" sz="1600" b="0" i="0" u="none" strike="noStrike">
                          <a:solidFill>
                            <a:schemeClr val="bg1"/>
                          </a:solidFill>
                          <a:effectLst/>
                          <a:latin typeface="Calibri" panose="020F0502020204030204" pitchFamily="34" charset="0"/>
                        </a:rPr>
                        <a:t>4.3</a:t>
                      </a:r>
                    </a:p>
                  </a:txBody>
                  <a:tcPr marL="9525" marR="9525" marT="9525" marB="0">
                    <a:lnL>
                      <a:noFill/>
                    </a:lnL>
                    <a:lnR>
                      <a:noFill/>
                    </a:lnR>
                    <a:lnT>
                      <a:noFill/>
                    </a:lnT>
                    <a:lnB>
                      <a:noFill/>
                    </a:lnB>
                    <a:solidFill>
                      <a:srgbClr val="3481B0"/>
                    </a:solidFill>
                  </a:tcPr>
                </a:tc>
                <a:extLst>
                  <a:ext uri="{0D108BD9-81ED-4DB2-BD59-A6C34878D82A}">
                    <a16:rowId xmlns:a16="http://schemas.microsoft.com/office/drawing/2014/main" val="2084148680"/>
                  </a:ext>
                </a:extLst>
              </a:tr>
              <a:tr h="319358">
                <a:tc>
                  <a:txBody>
                    <a:bodyPr/>
                    <a:lstStyle/>
                    <a:p>
                      <a:pPr algn="l" fontAlgn="b"/>
                      <a:r>
                        <a:rPr lang="en-US" sz="1600" b="0" i="0" u="none" strike="noStrike">
                          <a:solidFill>
                            <a:schemeClr val="bg1"/>
                          </a:solidFill>
                          <a:effectLst/>
                          <a:latin typeface="Calibri" panose="020F0502020204030204" pitchFamily="34" charset="0"/>
                        </a:rPr>
                        <a:t>Socorro</a:t>
                      </a:r>
                    </a:p>
                  </a:txBody>
                  <a:tcPr marL="9525" marR="9525" marT="9525" marB="0" anchor="b">
                    <a:lnL>
                      <a:noFill/>
                    </a:lnL>
                    <a:lnR>
                      <a:noFill/>
                    </a:lnR>
                    <a:lnT>
                      <a:noFill/>
                    </a:lnT>
                    <a:lnB>
                      <a:noFill/>
                    </a:lnB>
                    <a:solidFill>
                      <a:srgbClr val="3481B0"/>
                    </a:solidFill>
                  </a:tcPr>
                </a:tc>
                <a:tc>
                  <a:txBody>
                    <a:bodyPr/>
                    <a:lstStyle/>
                    <a:p>
                      <a:pPr algn="ctr" fontAlgn="b"/>
                      <a:r>
                        <a:rPr lang="en-US" sz="1600" b="0" i="0" u="none" strike="noStrike">
                          <a:solidFill>
                            <a:schemeClr val="bg1"/>
                          </a:solidFill>
                          <a:effectLst/>
                          <a:latin typeface="Calibri" panose="020F0502020204030204" pitchFamily="34" charset="0"/>
                        </a:rPr>
                        <a:t>2</a:t>
                      </a:r>
                    </a:p>
                  </a:txBody>
                  <a:tcPr marL="9525" marR="9525" marT="9525" marB="0" anchor="b">
                    <a:lnL>
                      <a:noFill/>
                    </a:lnL>
                    <a:lnR>
                      <a:noFill/>
                    </a:lnR>
                    <a:lnT>
                      <a:noFill/>
                    </a:lnT>
                    <a:lnB>
                      <a:noFill/>
                    </a:lnB>
                    <a:solidFill>
                      <a:srgbClr val="3481B0"/>
                    </a:solidFill>
                  </a:tcPr>
                </a:tc>
                <a:tc>
                  <a:txBody>
                    <a:bodyPr/>
                    <a:lstStyle/>
                    <a:p>
                      <a:pPr algn="ctr" fontAlgn="b"/>
                      <a:r>
                        <a:rPr lang="en-US" sz="1600" b="0" i="0" u="none" strike="noStrike">
                          <a:solidFill>
                            <a:schemeClr val="bg1"/>
                          </a:solidFill>
                          <a:effectLst/>
                          <a:latin typeface="Calibri" panose="020F0502020204030204" pitchFamily="34" charset="0"/>
                        </a:rPr>
                        <a:t>14</a:t>
                      </a:r>
                    </a:p>
                  </a:txBody>
                  <a:tcPr marL="9525" marR="9525" marT="9525" marB="0" anchor="b">
                    <a:lnL>
                      <a:noFill/>
                    </a:lnL>
                    <a:lnR>
                      <a:noFill/>
                    </a:lnR>
                    <a:lnT>
                      <a:noFill/>
                    </a:lnT>
                    <a:lnB>
                      <a:noFill/>
                    </a:lnB>
                    <a:solidFill>
                      <a:srgbClr val="3481B0"/>
                    </a:solidFill>
                  </a:tcPr>
                </a:tc>
                <a:tc>
                  <a:txBody>
                    <a:bodyPr/>
                    <a:lstStyle/>
                    <a:p>
                      <a:pPr algn="ctr" fontAlgn="t"/>
                      <a:r>
                        <a:rPr lang="en-US" sz="1600" b="0" i="0" u="none" strike="noStrike">
                          <a:solidFill>
                            <a:schemeClr val="bg1"/>
                          </a:solidFill>
                          <a:effectLst/>
                          <a:latin typeface="Calibri" panose="020F0502020204030204" pitchFamily="34" charset="0"/>
                        </a:rPr>
                        <a:t>3</a:t>
                      </a:r>
                    </a:p>
                  </a:txBody>
                  <a:tcPr marL="9525" marR="9525" marT="9525" marB="0">
                    <a:lnL>
                      <a:noFill/>
                    </a:lnL>
                    <a:lnR>
                      <a:noFill/>
                    </a:lnR>
                    <a:lnT>
                      <a:noFill/>
                    </a:lnT>
                    <a:lnB>
                      <a:noFill/>
                    </a:lnB>
                    <a:solidFill>
                      <a:srgbClr val="3481B0"/>
                    </a:solidFill>
                  </a:tcPr>
                </a:tc>
                <a:tc>
                  <a:txBody>
                    <a:bodyPr/>
                    <a:lstStyle/>
                    <a:p>
                      <a:pPr algn="ctr" fontAlgn="t"/>
                      <a:r>
                        <a:rPr lang="en-US" sz="1600" b="0" i="0" u="none" strike="noStrike">
                          <a:solidFill>
                            <a:schemeClr val="bg1"/>
                          </a:solidFill>
                          <a:effectLst/>
                          <a:latin typeface="Calibri" panose="020F0502020204030204" pitchFamily="34" charset="0"/>
                        </a:rPr>
                        <a:t>4.4</a:t>
                      </a:r>
                    </a:p>
                  </a:txBody>
                  <a:tcPr marL="9525" marR="9525" marT="9525" marB="0">
                    <a:lnL>
                      <a:noFill/>
                    </a:lnL>
                    <a:lnR>
                      <a:noFill/>
                    </a:lnR>
                    <a:lnT>
                      <a:noFill/>
                    </a:lnT>
                    <a:lnB>
                      <a:noFill/>
                    </a:lnB>
                    <a:solidFill>
                      <a:srgbClr val="3481B0"/>
                    </a:solidFill>
                  </a:tcPr>
                </a:tc>
                <a:extLst>
                  <a:ext uri="{0D108BD9-81ED-4DB2-BD59-A6C34878D82A}">
                    <a16:rowId xmlns:a16="http://schemas.microsoft.com/office/drawing/2014/main" val="1055341831"/>
                  </a:ext>
                </a:extLst>
              </a:tr>
              <a:tr h="319358">
                <a:tc>
                  <a:txBody>
                    <a:bodyPr/>
                    <a:lstStyle/>
                    <a:p>
                      <a:pPr algn="l" fontAlgn="b"/>
                      <a:r>
                        <a:rPr lang="en-US" sz="1600" b="0" i="0" u="none" strike="noStrike">
                          <a:solidFill>
                            <a:schemeClr val="bg1"/>
                          </a:solidFill>
                          <a:effectLst/>
                          <a:latin typeface="Calibri" panose="020F0502020204030204" pitchFamily="34" charset="0"/>
                        </a:rPr>
                        <a:t>San Miguel</a:t>
                      </a:r>
                    </a:p>
                  </a:txBody>
                  <a:tcPr marL="9525" marR="9525" marT="9525" marB="0" anchor="b">
                    <a:lnL>
                      <a:noFill/>
                    </a:lnL>
                    <a:lnR>
                      <a:noFill/>
                    </a:lnR>
                    <a:lnT>
                      <a:noFill/>
                    </a:lnT>
                    <a:lnB>
                      <a:noFill/>
                    </a:lnB>
                    <a:solidFill>
                      <a:srgbClr val="3481B0"/>
                    </a:solidFill>
                  </a:tcPr>
                </a:tc>
                <a:tc>
                  <a:txBody>
                    <a:bodyPr/>
                    <a:lstStyle/>
                    <a:p>
                      <a:pPr algn="ctr" fontAlgn="b"/>
                      <a:r>
                        <a:rPr lang="en-US" sz="1600" b="0" i="0" u="none" strike="noStrike">
                          <a:solidFill>
                            <a:schemeClr val="bg1"/>
                          </a:solidFill>
                          <a:effectLst/>
                          <a:latin typeface="Calibri" panose="020F0502020204030204" pitchFamily="34" charset="0"/>
                        </a:rPr>
                        <a:t>123</a:t>
                      </a:r>
                    </a:p>
                  </a:txBody>
                  <a:tcPr marL="9525" marR="9525" marT="9525" marB="0" anchor="b">
                    <a:lnL>
                      <a:noFill/>
                    </a:lnL>
                    <a:lnR>
                      <a:noFill/>
                    </a:lnR>
                    <a:lnT>
                      <a:noFill/>
                    </a:lnT>
                    <a:lnB>
                      <a:noFill/>
                    </a:lnB>
                    <a:solidFill>
                      <a:srgbClr val="3481B0"/>
                    </a:solidFill>
                  </a:tcPr>
                </a:tc>
                <a:tc>
                  <a:txBody>
                    <a:bodyPr/>
                    <a:lstStyle/>
                    <a:p>
                      <a:pPr algn="ctr" fontAlgn="b"/>
                      <a:r>
                        <a:rPr lang="en-US" sz="1600" b="0" i="0" u="none" strike="noStrike">
                          <a:solidFill>
                            <a:schemeClr val="bg1"/>
                          </a:solidFill>
                          <a:effectLst/>
                          <a:latin typeface="Calibri" panose="020F0502020204030204" pitchFamily="34" charset="0"/>
                        </a:rPr>
                        <a:t>48</a:t>
                      </a:r>
                    </a:p>
                  </a:txBody>
                  <a:tcPr marL="9525" marR="9525" marT="9525" marB="0" anchor="b">
                    <a:lnL>
                      <a:noFill/>
                    </a:lnL>
                    <a:lnR>
                      <a:noFill/>
                    </a:lnR>
                    <a:lnT>
                      <a:noFill/>
                    </a:lnT>
                    <a:lnB>
                      <a:noFill/>
                    </a:lnB>
                    <a:solidFill>
                      <a:srgbClr val="3481B0"/>
                    </a:solidFill>
                  </a:tcPr>
                </a:tc>
                <a:tc>
                  <a:txBody>
                    <a:bodyPr/>
                    <a:lstStyle/>
                    <a:p>
                      <a:pPr algn="ctr" fontAlgn="t"/>
                      <a:r>
                        <a:rPr lang="en-US" sz="1600" b="0" i="0" u="none" strike="noStrike">
                          <a:solidFill>
                            <a:schemeClr val="bg1"/>
                          </a:solidFill>
                          <a:effectLst/>
                          <a:latin typeface="Calibri" panose="020F0502020204030204" pitchFamily="34" charset="0"/>
                        </a:rPr>
                        <a:t>11</a:t>
                      </a:r>
                    </a:p>
                  </a:txBody>
                  <a:tcPr marL="9525" marR="9525" marT="9525" marB="0">
                    <a:lnL>
                      <a:noFill/>
                    </a:lnL>
                    <a:lnR>
                      <a:noFill/>
                    </a:lnR>
                    <a:lnT>
                      <a:noFill/>
                    </a:lnT>
                    <a:lnB>
                      <a:noFill/>
                    </a:lnB>
                    <a:solidFill>
                      <a:srgbClr val="3481B0"/>
                    </a:solidFill>
                  </a:tcPr>
                </a:tc>
                <a:tc>
                  <a:txBody>
                    <a:bodyPr/>
                    <a:lstStyle/>
                    <a:p>
                      <a:pPr algn="ctr" fontAlgn="t"/>
                      <a:r>
                        <a:rPr lang="en-US" sz="1600" b="0" i="0" u="none" strike="noStrike">
                          <a:solidFill>
                            <a:schemeClr val="bg1"/>
                          </a:solidFill>
                          <a:effectLst/>
                          <a:latin typeface="Calibri" panose="020F0502020204030204" pitchFamily="34" charset="0"/>
                        </a:rPr>
                        <a:t>4.4</a:t>
                      </a:r>
                    </a:p>
                  </a:txBody>
                  <a:tcPr marL="9525" marR="9525" marT="9525" marB="0">
                    <a:lnL>
                      <a:noFill/>
                    </a:lnL>
                    <a:lnR>
                      <a:noFill/>
                    </a:lnR>
                    <a:lnT>
                      <a:noFill/>
                    </a:lnT>
                    <a:lnB>
                      <a:noFill/>
                    </a:lnB>
                    <a:solidFill>
                      <a:srgbClr val="3481B0"/>
                    </a:solidFill>
                  </a:tcPr>
                </a:tc>
                <a:extLst>
                  <a:ext uri="{0D108BD9-81ED-4DB2-BD59-A6C34878D82A}">
                    <a16:rowId xmlns:a16="http://schemas.microsoft.com/office/drawing/2014/main" val="3412719064"/>
                  </a:ext>
                </a:extLst>
              </a:tr>
              <a:tr h="319358">
                <a:tc>
                  <a:txBody>
                    <a:bodyPr/>
                    <a:lstStyle/>
                    <a:p>
                      <a:pPr algn="l" fontAlgn="b"/>
                      <a:r>
                        <a:rPr lang="en-US" sz="1600" b="0" i="0" u="none" strike="noStrike">
                          <a:solidFill>
                            <a:schemeClr val="bg1"/>
                          </a:solidFill>
                          <a:effectLst/>
                          <a:latin typeface="Calibri" panose="020F0502020204030204" pitchFamily="34" charset="0"/>
                        </a:rPr>
                        <a:t>Santa Fe</a:t>
                      </a:r>
                    </a:p>
                  </a:txBody>
                  <a:tcPr marL="9525" marR="9525" marT="9525" marB="0" anchor="b">
                    <a:lnL>
                      <a:noFill/>
                    </a:lnL>
                    <a:lnR>
                      <a:noFill/>
                    </a:lnR>
                    <a:lnT>
                      <a:noFill/>
                    </a:lnT>
                    <a:lnB>
                      <a:noFill/>
                    </a:lnB>
                    <a:solidFill>
                      <a:srgbClr val="0070C0"/>
                    </a:solidFill>
                  </a:tcPr>
                </a:tc>
                <a:tc>
                  <a:txBody>
                    <a:bodyPr/>
                    <a:lstStyle/>
                    <a:p>
                      <a:pPr algn="ctr" fontAlgn="b"/>
                      <a:r>
                        <a:rPr lang="en-US" sz="1600" b="0" i="0" u="none" strike="noStrike">
                          <a:solidFill>
                            <a:schemeClr val="bg1"/>
                          </a:solidFill>
                          <a:effectLst/>
                          <a:latin typeface="Calibri" panose="020F0502020204030204" pitchFamily="34" charset="0"/>
                        </a:rPr>
                        <a:t>1521</a:t>
                      </a:r>
                    </a:p>
                  </a:txBody>
                  <a:tcPr marL="9525" marR="9525" marT="9525" marB="0" anchor="b">
                    <a:lnL>
                      <a:noFill/>
                    </a:lnL>
                    <a:lnR>
                      <a:noFill/>
                    </a:lnR>
                    <a:lnT>
                      <a:noFill/>
                    </a:lnT>
                    <a:lnB>
                      <a:noFill/>
                    </a:lnB>
                    <a:solidFill>
                      <a:srgbClr val="0070C0"/>
                    </a:solidFill>
                  </a:tcPr>
                </a:tc>
                <a:tc>
                  <a:txBody>
                    <a:bodyPr/>
                    <a:lstStyle/>
                    <a:p>
                      <a:pPr algn="ctr" fontAlgn="b"/>
                      <a:r>
                        <a:rPr lang="en-US" sz="1600" b="0" i="0" u="none" strike="noStrike">
                          <a:solidFill>
                            <a:schemeClr val="bg1"/>
                          </a:solidFill>
                          <a:effectLst/>
                          <a:latin typeface="Calibri" panose="020F0502020204030204" pitchFamily="34" charset="0"/>
                        </a:rPr>
                        <a:t>455</a:t>
                      </a:r>
                    </a:p>
                  </a:txBody>
                  <a:tcPr marL="9525" marR="9525" marT="9525" marB="0" anchor="b">
                    <a:lnL>
                      <a:noFill/>
                    </a:lnL>
                    <a:lnR>
                      <a:noFill/>
                    </a:lnR>
                    <a:lnT>
                      <a:noFill/>
                    </a:lnT>
                    <a:lnB>
                      <a:noFill/>
                    </a:lnB>
                    <a:solidFill>
                      <a:srgbClr val="0070C0"/>
                    </a:solidFill>
                  </a:tcPr>
                </a:tc>
                <a:tc>
                  <a:txBody>
                    <a:bodyPr/>
                    <a:lstStyle/>
                    <a:p>
                      <a:pPr algn="ctr" fontAlgn="t"/>
                      <a:r>
                        <a:rPr lang="en-US" sz="1600" b="0" i="0" u="none" strike="noStrike">
                          <a:solidFill>
                            <a:schemeClr val="bg1"/>
                          </a:solidFill>
                          <a:effectLst/>
                          <a:latin typeface="Calibri" panose="020F0502020204030204" pitchFamily="34" charset="0"/>
                        </a:rPr>
                        <a:t>45</a:t>
                      </a:r>
                    </a:p>
                  </a:txBody>
                  <a:tcPr marL="9525" marR="9525" marT="9525" marB="0">
                    <a:lnL>
                      <a:noFill/>
                    </a:lnL>
                    <a:lnR>
                      <a:noFill/>
                    </a:lnR>
                    <a:lnT>
                      <a:noFill/>
                    </a:lnT>
                    <a:lnB>
                      <a:noFill/>
                    </a:lnB>
                    <a:solidFill>
                      <a:srgbClr val="0070C0"/>
                    </a:solidFill>
                  </a:tcPr>
                </a:tc>
                <a:tc>
                  <a:txBody>
                    <a:bodyPr/>
                    <a:lstStyle/>
                    <a:p>
                      <a:pPr algn="ctr" fontAlgn="t"/>
                      <a:r>
                        <a:rPr lang="en-US" sz="1600" b="0" i="0" u="none" strike="noStrike" dirty="0">
                          <a:solidFill>
                            <a:schemeClr val="bg1"/>
                          </a:solidFill>
                          <a:effectLst/>
                          <a:latin typeface="Calibri" panose="020F0502020204030204" pitchFamily="34" charset="0"/>
                        </a:rPr>
                        <a:t>10.2</a:t>
                      </a:r>
                    </a:p>
                  </a:txBody>
                  <a:tcPr marL="9525" marR="9525" marT="9525" marB="0">
                    <a:lnL>
                      <a:noFill/>
                    </a:lnL>
                    <a:lnR>
                      <a:noFill/>
                    </a:lnR>
                    <a:lnT>
                      <a:noFill/>
                    </a:lnT>
                    <a:lnB>
                      <a:noFill/>
                    </a:lnB>
                    <a:solidFill>
                      <a:srgbClr val="0070C0"/>
                    </a:solidFill>
                  </a:tcPr>
                </a:tc>
                <a:extLst>
                  <a:ext uri="{0D108BD9-81ED-4DB2-BD59-A6C34878D82A}">
                    <a16:rowId xmlns:a16="http://schemas.microsoft.com/office/drawing/2014/main" val="2893437881"/>
                  </a:ext>
                </a:extLst>
              </a:tr>
            </a:tbl>
          </a:graphicData>
        </a:graphic>
      </p:graphicFrame>
      <p:graphicFrame>
        <p:nvGraphicFramePr>
          <p:cNvPr id="4" name="Table 3">
            <a:extLst>
              <a:ext uri="{FF2B5EF4-FFF2-40B4-BE49-F238E27FC236}">
                <a16:creationId xmlns:a16="http://schemas.microsoft.com/office/drawing/2014/main" id="{8488B2FC-9807-4535-A80B-0864FD47D67F}"/>
              </a:ext>
            </a:extLst>
          </p:cNvPr>
          <p:cNvGraphicFramePr>
            <a:graphicFrameLocks noGrp="1"/>
          </p:cNvGraphicFramePr>
          <p:nvPr>
            <p:extLst>
              <p:ext uri="{D42A27DB-BD31-4B8C-83A1-F6EECF244321}">
                <p14:modId xmlns:p14="http://schemas.microsoft.com/office/powerpoint/2010/main" val="232754965"/>
              </p:ext>
            </p:extLst>
          </p:nvPr>
        </p:nvGraphicFramePr>
        <p:xfrm>
          <a:off x="1010477" y="5321955"/>
          <a:ext cx="9952383" cy="1254658"/>
        </p:xfrm>
        <a:graphic>
          <a:graphicData uri="http://schemas.openxmlformats.org/drawingml/2006/table">
            <a:tbl>
              <a:tblPr>
                <a:tableStyleId>{5C22544A-7EE6-4342-B048-85BDC9FD1C3A}</a:tableStyleId>
              </a:tblPr>
              <a:tblGrid>
                <a:gridCol w="7806686">
                  <a:extLst>
                    <a:ext uri="{9D8B030D-6E8A-4147-A177-3AD203B41FA5}">
                      <a16:colId xmlns:a16="http://schemas.microsoft.com/office/drawing/2014/main" val="1643772791"/>
                    </a:ext>
                  </a:extLst>
                </a:gridCol>
                <a:gridCol w="2145697">
                  <a:extLst>
                    <a:ext uri="{9D8B030D-6E8A-4147-A177-3AD203B41FA5}">
                      <a16:colId xmlns:a16="http://schemas.microsoft.com/office/drawing/2014/main" val="1790304831"/>
                    </a:ext>
                  </a:extLst>
                </a:gridCol>
              </a:tblGrid>
              <a:tr h="271189">
                <a:tc gridSpan="2">
                  <a:txBody>
                    <a:bodyPr/>
                    <a:lstStyle/>
                    <a:p>
                      <a:pPr algn="l" fontAlgn="ctr"/>
                      <a:r>
                        <a:rPr lang="en-US" sz="1000" u="none" strike="noStrike" dirty="0">
                          <a:effectLst/>
                        </a:rPr>
                        <a:t>Data Sources: NMDOH-Harm Reduction Program, BHSD-Southwest CARE Center Project, Medicaid</a:t>
                      </a:r>
                      <a:endParaRPr lang="en-US" sz="10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113688954"/>
                  </a:ext>
                </a:extLst>
              </a:tr>
              <a:tr h="534402">
                <a:tc gridSpan="2">
                  <a:txBody>
                    <a:bodyPr/>
                    <a:lstStyle/>
                    <a:p>
                      <a:pPr algn="l" fontAlgn="t"/>
                      <a:r>
                        <a:rPr lang="en-US" sz="1000" u="none" strike="noStrike">
                          <a:effectLst/>
                        </a:rPr>
                        <a:t>*Instances are defined as occasions in which  naloxone was provided to an individual. These are not individual-level data as one person could have gotten naloxone more than once and from more than one of the sources used for this count (data reported as of: June 2017)</a:t>
                      </a:r>
                      <a:endParaRPr lang="en-US" sz="1000" b="0" i="0" u="none" strike="noStrike">
                        <a:solidFill>
                          <a:srgbClr val="000000"/>
                        </a:solidFill>
                        <a:effectLst/>
                        <a:latin typeface="Calibri" panose="020F0502020204030204"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63470957"/>
                  </a:ext>
                </a:extLst>
              </a:tr>
              <a:tr h="287142">
                <a:tc gridSpan="2">
                  <a:txBody>
                    <a:bodyPr/>
                    <a:lstStyle/>
                    <a:p>
                      <a:pPr algn="l" fontAlgn="t"/>
                      <a:r>
                        <a:rPr lang="en-US" sz="1000" u="none" strike="noStrike">
                          <a:effectLst/>
                        </a:rPr>
                        <a:t>**Data do not reflect all instances of distribution due to late/missing reports as well as purchases covered by private insurance or paid out of pocket.</a:t>
                      </a:r>
                      <a:endParaRPr lang="en-US" sz="1000" b="0" i="0" u="none" strike="noStrike">
                        <a:solidFill>
                          <a:srgbClr val="000000"/>
                        </a:solidFill>
                        <a:effectLst/>
                        <a:latin typeface="Calibri" panose="020F0502020204030204"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3814403726"/>
                  </a:ext>
                </a:extLst>
              </a:tr>
              <a:tr h="145139">
                <a:tc>
                  <a:txBody>
                    <a:bodyPr/>
                    <a:lstStyle/>
                    <a:p>
                      <a:pPr algn="l" fontAlgn="b"/>
                      <a:r>
                        <a:rPr lang="en-US" sz="1000" u="none" strike="noStrike">
                          <a:effectLst/>
                        </a:rPr>
                        <a:t>***Harm reduction data as of 08/11/2017</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73337788"/>
                  </a:ext>
                </a:extLst>
              </a:tr>
            </a:tbl>
          </a:graphicData>
        </a:graphic>
      </p:graphicFrame>
    </p:spTree>
    <p:extLst>
      <p:ext uri="{BB962C8B-B14F-4D97-AF65-F5344CB8AC3E}">
        <p14:creationId xmlns:p14="http://schemas.microsoft.com/office/powerpoint/2010/main" val="1139248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83157E-8D27-4143-8F7F-68F7573A0474}"/>
              </a:ext>
            </a:extLst>
          </p:cNvPr>
          <p:cNvSpPr txBox="1"/>
          <p:nvPr/>
        </p:nvSpPr>
        <p:spPr>
          <a:xfrm>
            <a:off x="1623469" y="2689568"/>
            <a:ext cx="4412974" cy="4062651"/>
          </a:xfrm>
          <a:prstGeom prst="rect">
            <a:avLst/>
          </a:prstGeom>
          <a:noFill/>
        </p:spPr>
        <p:txBody>
          <a:bodyPr wrap="square" rtlCol="0">
            <a:spAutoFit/>
          </a:bodyPr>
          <a:lstStyle/>
          <a:p>
            <a:pPr algn="ctr"/>
            <a:endParaRPr lang="en-US" sz="2000" dirty="0"/>
          </a:p>
          <a:p>
            <a:pPr algn="ctr"/>
            <a:r>
              <a:rPr lang="en-US" sz="2000" dirty="0"/>
              <a:t>Contacts: </a:t>
            </a:r>
          </a:p>
          <a:p>
            <a:pPr algn="ctr"/>
            <a:endParaRPr lang="en-US" sz="2000" dirty="0"/>
          </a:p>
          <a:p>
            <a:pPr algn="ctr"/>
            <a:r>
              <a:rPr lang="en-US" dirty="0"/>
              <a:t>Annaliese Mayette</a:t>
            </a:r>
          </a:p>
          <a:p>
            <a:pPr algn="ctr"/>
            <a:r>
              <a:rPr lang="en-US" dirty="0">
                <a:hlinkClick r:id="rId2"/>
              </a:rPr>
              <a:t>Annaliese.Mayette@state.nm.us</a:t>
            </a:r>
            <a:endParaRPr lang="en-US" dirty="0"/>
          </a:p>
          <a:p>
            <a:pPr algn="ctr"/>
            <a:endParaRPr lang="en-US" dirty="0"/>
          </a:p>
          <a:p>
            <a:pPr algn="ctr"/>
            <a:r>
              <a:rPr lang="en-US" dirty="0"/>
              <a:t>Ihsan Mahdi</a:t>
            </a:r>
          </a:p>
          <a:p>
            <a:pPr algn="ctr"/>
            <a:r>
              <a:rPr lang="en-US" dirty="0">
                <a:hlinkClick r:id="rId3"/>
              </a:rPr>
              <a:t>Ihsan.mahdi@state.nm.us</a:t>
            </a:r>
            <a:endParaRPr lang="en-US" dirty="0"/>
          </a:p>
          <a:p>
            <a:pPr algn="ctr"/>
            <a:endParaRPr lang="en-US" dirty="0"/>
          </a:p>
          <a:p>
            <a:pPr algn="ctr"/>
            <a:r>
              <a:rPr lang="en-US" dirty="0"/>
              <a:t>Laura Tomedi</a:t>
            </a:r>
          </a:p>
          <a:p>
            <a:pPr algn="ctr"/>
            <a:r>
              <a:rPr lang="en-US" dirty="0">
                <a:hlinkClick r:id="rId4"/>
              </a:rPr>
              <a:t>Laura.Tomedi@state.nm.us</a:t>
            </a:r>
            <a:endParaRPr lang="en-US" dirty="0"/>
          </a:p>
          <a:p>
            <a:pPr algn="ctr"/>
            <a:endParaRPr lang="en-US" dirty="0"/>
          </a:p>
          <a:p>
            <a:pPr algn="ctr"/>
            <a:endParaRPr lang="en-US" dirty="0"/>
          </a:p>
          <a:p>
            <a:pPr algn="ctr"/>
            <a:endParaRPr lang="en-US" dirty="0"/>
          </a:p>
        </p:txBody>
      </p:sp>
      <p:sp>
        <p:nvSpPr>
          <p:cNvPr id="3" name="TextBox 2">
            <a:extLst>
              <a:ext uri="{FF2B5EF4-FFF2-40B4-BE49-F238E27FC236}">
                <a16:creationId xmlns:a16="http://schemas.microsoft.com/office/drawing/2014/main" id="{5293861C-66E2-4CDD-AFAC-8E77E182D02B}"/>
              </a:ext>
            </a:extLst>
          </p:cNvPr>
          <p:cNvSpPr txBox="1"/>
          <p:nvPr/>
        </p:nvSpPr>
        <p:spPr>
          <a:xfrm>
            <a:off x="6757986" y="3568576"/>
            <a:ext cx="4664765" cy="4247317"/>
          </a:xfrm>
          <a:prstGeom prst="rect">
            <a:avLst/>
          </a:prstGeom>
          <a:noFill/>
        </p:spPr>
        <p:txBody>
          <a:bodyPr wrap="square" rtlCol="0">
            <a:spAutoFit/>
          </a:bodyPr>
          <a:lstStyle/>
          <a:p>
            <a:pPr algn="ctr"/>
            <a:r>
              <a:rPr lang="en-US" dirty="0"/>
              <a:t>NMDOH Substance Abuse Epi Website:</a:t>
            </a:r>
          </a:p>
          <a:p>
            <a:pPr algn="ctr"/>
            <a:r>
              <a:rPr lang="en-US" u="sng" dirty="0">
                <a:hlinkClick r:id="rId5"/>
              </a:rPr>
              <a:t>https://nmhealth.org/about/erd/ibeb/sap/</a:t>
            </a:r>
            <a:endParaRPr lang="en-US" dirty="0"/>
          </a:p>
          <a:p>
            <a:endParaRPr lang="en-US" dirty="0"/>
          </a:p>
          <a:p>
            <a:pPr algn="ctr"/>
            <a:r>
              <a:rPr lang="en-US" dirty="0"/>
              <a:t>SA list serve contact:</a:t>
            </a:r>
          </a:p>
          <a:p>
            <a:pPr algn="ctr"/>
            <a:r>
              <a:rPr lang="en-US" dirty="0"/>
              <a:t>Rosa Lopez</a:t>
            </a:r>
          </a:p>
          <a:p>
            <a:pPr algn="ctr"/>
            <a:r>
              <a:rPr lang="en-US" dirty="0">
                <a:hlinkClick r:id="rId6"/>
              </a:rPr>
              <a:t>Rosa.Lopez@state.nm.us</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6087E831-99CB-4F04-9FF6-D404B635900F}"/>
              </a:ext>
            </a:extLst>
          </p:cNvPr>
          <p:cNvSpPr txBox="1"/>
          <p:nvPr/>
        </p:nvSpPr>
        <p:spPr>
          <a:xfrm>
            <a:off x="4077149" y="1232214"/>
            <a:ext cx="4787152" cy="1477328"/>
          </a:xfrm>
          <a:prstGeom prst="rect">
            <a:avLst/>
          </a:prstGeom>
          <a:noFill/>
        </p:spPr>
        <p:txBody>
          <a:bodyPr wrap="square" rtlCol="0">
            <a:spAutoFit/>
          </a:bodyPr>
          <a:lstStyle/>
          <a:p>
            <a:r>
              <a:rPr lang="en-US" sz="7200" dirty="0"/>
              <a:t>Thank You</a:t>
            </a:r>
          </a:p>
          <a:p>
            <a:endParaRPr lang="en-US" dirty="0"/>
          </a:p>
        </p:txBody>
      </p:sp>
    </p:spTree>
    <p:extLst>
      <p:ext uri="{BB962C8B-B14F-4D97-AF65-F5344CB8AC3E}">
        <p14:creationId xmlns:p14="http://schemas.microsoft.com/office/powerpoint/2010/main" val="2658318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47447" y="168812"/>
            <a:ext cx="8834510" cy="1296074"/>
          </a:xfrm>
          <a:prstGeom prst="rect">
            <a:avLst/>
          </a:prstGeom>
          <a:noFill/>
          <a:ln w="9525">
            <a:noFill/>
            <a:miter lim="800000"/>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effectLst/>
                <a:uLnTx/>
                <a:uFillTx/>
                <a:latin typeface="Calibri" panose="020F0502020204030204" pitchFamily="34" charset="0"/>
                <a:ea typeface="+mn-ea"/>
                <a:cs typeface="+mn-cs"/>
              </a:rPr>
              <a:t>Drug</a:t>
            </a:r>
            <a:r>
              <a:rPr kumimoji="0" lang="en-US" sz="360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n-US" sz="3600" i="0" u="none" strike="noStrike" kern="1200" cap="none" spc="0" normalizeH="0" baseline="0" noProof="0" dirty="0">
                <a:ln>
                  <a:noFill/>
                </a:ln>
                <a:effectLst/>
                <a:uLnTx/>
                <a:uFillTx/>
                <a:latin typeface="Calibri" panose="020F0502020204030204" pitchFamily="34" charset="0"/>
                <a:ea typeface="+mn-ea"/>
                <a:cs typeface="+mn-cs"/>
              </a:rPr>
              <a:t>Overdose Death Rates Leading States, U.S., 2015  </a:t>
            </a:r>
          </a:p>
        </p:txBody>
      </p:sp>
      <p:sp>
        <p:nvSpPr>
          <p:cNvPr id="7" name="Rectangle 3"/>
          <p:cNvSpPr>
            <a:spLocks noChangeArrowheads="1"/>
          </p:cNvSpPr>
          <p:nvPr/>
        </p:nvSpPr>
        <p:spPr bwMode="auto">
          <a:xfrm>
            <a:off x="1648691" y="1636888"/>
            <a:ext cx="7606145" cy="4544507"/>
          </a:xfrm>
          <a:prstGeom prst="rect">
            <a:avLst/>
          </a:prstGeom>
          <a:noFill/>
          <a:ln w="9525">
            <a:noFill/>
            <a:miter lim="800000"/>
            <a:headEnd/>
            <a:tailEnd/>
          </a:ln>
          <a:effectLst/>
        </p:spPr>
        <p:txBody>
          <a:bodyPr/>
          <a:lstStyle/>
          <a:p>
            <a:pPr marL="192894" marR="0" lvl="0" indent="-192894" algn="l" defTabSz="4572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effectLst/>
                <a:uLnTx/>
                <a:uFillTx/>
                <a:latin typeface="Corbel" panose="020B0503020204020204"/>
                <a:ea typeface="+mn-ea"/>
                <a:cs typeface="+mn-cs"/>
              </a:rPr>
              <a:t>Rank		State			Deaths per 100,000 </a:t>
            </a:r>
          </a:p>
          <a:p>
            <a:pPr marL="192894" marR="0" lvl="0" indent="-192894" algn="l" defTabSz="4572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a:ln>
                  <a:noFill/>
                </a:ln>
                <a:effectLst/>
                <a:uLnTx/>
                <a:uFillTx/>
                <a:latin typeface="Corbel" panose="020B0503020204020204"/>
                <a:ea typeface="+mn-ea"/>
                <a:cs typeface="+mn-cs"/>
              </a:rPr>
              <a:t> 1</a:t>
            </a:r>
            <a:r>
              <a:rPr kumimoji="0" lang="en-US" sz="2400" b="0" i="0" u="none" strike="noStrike" kern="1200" cap="none" spc="0" normalizeH="0" baseline="0" noProof="0" dirty="0">
                <a:ln>
                  <a:noFill/>
                </a:ln>
                <a:effectLst>
                  <a:outerShdw blurRad="38100" dist="38100" dir="2700000" algn="tl">
                    <a:srgbClr val="C0C0C0"/>
                  </a:outerShdw>
                </a:effectLst>
                <a:uLnTx/>
                <a:uFillTx/>
                <a:latin typeface="Corbel" panose="020B0503020204020204"/>
                <a:ea typeface="+mn-ea"/>
                <a:cs typeface="+mn-cs"/>
              </a:rPr>
              <a:t>			</a:t>
            </a:r>
            <a:r>
              <a:rPr kumimoji="0" lang="en-US" sz="2400" b="0" i="0" u="none" strike="noStrike" kern="1200" cap="none" spc="0" normalizeH="0" baseline="0" noProof="0" dirty="0">
                <a:ln>
                  <a:noFill/>
                </a:ln>
                <a:effectLst>
                  <a:outerShdw sx="1000" sy="1000" algn="tl">
                    <a:srgbClr val="C0C0C0"/>
                  </a:outerShdw>
                </a:effectLst>
                <a:uLnTx/>
                <a:uFillTx/>
                <a:latin typeface="Corbel" panose="020B0503020204020204"/>
                <a:ea typeface="+mn-ea"/>
                <a:cs typeface="+mn-cs"/>
              </a:rPr>
              <a:t>West Virginia				41.5</a:t>
            </a:r>
          </a:p>
          <a:p>
            <a:pPr marL="192894" marR="0" lvl="0" indent="-192894" algn="l" defTabSz="4572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a:ln>
                  <a:noFill/>
                </a:ln>
                <a:effectLst/>
                <a:uLnTx/>
                <a:uFillTx/>
                <a:latin typeface="Corbel" panose="020B0503020204020204"/>
                <a:ea typeface="+mn-ea"/>
                <a:cs typeface="+mn-cs"/>
              </a:rPr>
              <a:t> 2			 New Hampshire 			34.3	</a:t>
            </a:r>
          </a:p>
          <a:p>
            <a:pPr marL="192894" marR="0" lvl="0" indent="-192894" algn="l" defTabSz="4572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a:ln>
                  <a:noFill/>
                </a:ln>
                <a:effectLst/>
                <a:uLnTx/>
                <a:uFillTx/>
                <a:latin typeface="Corbel" panose="020B0503020204020204"/>
                <a:ea typeface="+mn-ea"/>
                <a:cs typeface="+mn-cs"/>
              </a:rPr>
              <a:t> </a:t>
            </a:r>
            <a:r>
              <a:rPr kumimoji="0" lang="en-US" sz="2400" b="0" i="0" u="none" strike="noStrike" kern="1200" cap="none" spc="0" normalizeH="0" baseline="0" noProof="0" dirty="0">
                <a:ln>
                  <a:noFill/>
                </a:ln>
                <a:effectLst>
                  <a:outerShdw blurRad="38100" dist="38100" dir="2700000" algn="tl">
                    <a:srgbClr val="C0C0C0"/>
                  </a:outerShdw>
                </a:effectLst>
                <a:uLnTx/>
                <a:uFillTx/>
                <a:latin typeface="Corbel" panose="020B0503020204020204"/>
                <a:ea typeface="+mn-ea"/>
                <a:cs typeface="+mn-cs"/>
              </a:rPr>
              <a:t>3</a:t>
            </a:r>
            <a:r>
              <a:rPr kumimoji="0" lang="en-US" sz="2400" b="0" i="0" u="none" strike="noStrike" kern="1200" cap="none" spc="0" normalizeH="0" baseline="0" noProof="0" dirty="0">
                <a:ln>
                  <a:noFill/>
                </a:ln>
                <a:effectLst/>
                <a:uLnTx/>
                <a:uFillTx/>
                <a:latin typeface="Corbel" panose="020B0503020204020204"/>
                <a:ea typeface="+mn-ea"/>
                <a:cs typeface="+mn-cs"/>
              </a:rPr>
              <a:t>			 Kentucky 					29.9</a:t>
            </a:r>
          </a:p>
          <a:p>
            <a:pPr marL="192894" marR="0" lvl="0" indent="-192894" algn="l" defTabSz="4572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a:ln>
                  <a:noFill/>
                </a:ln>
                <a:effectLst/>
                <a:uLnTx/>
                <a:uFillTx/>
                <a:latin typeface="Corbel" panose="020B0503020204020204"/>
                <a:ea typeface="+mn-ea"/>
                <a:cs typeface="+mn-cs"/>
              </a:rPr>
              <a:t> 4			 Ohio 						29.9</a:t>
            </a:r>
          </a:p>
          <a:p>
            <a:pPr marL="192894" marR="0" lvl="0" indent="-192894" algn="l" defTabSz="4572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a:ln>
                  <a:noFill/>
                </a:ln>
                <a:effectLst/>
                <a:uLnTx/>
                <a:uFillTx/>
                <a:latin typeface="Corbel" panose="020B0503020204020204"/>
                <a:ea typeface="+mn-ea"/>
                <a:cs typeface="+mn-cs"/>
              </a:rPr>
              <a:t> 5			 Rhode Island				28.2	</a:t>
            </a:r>
          </a:p>
          <a:p>
            <a:pPr marL="192894" marR="0" lvl="0" indent="-192894" algn="l" defTabSz="4572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a:ln>
                  <a:noFill/>
                </a:ln>
                <a:effectLst/>
                <a:uLnTx/>
                <a:uFillTx/>
                <a:latin typeface="Corbel" panose="020B0503020204020204"/>
                <a:ea typeface="+mn-ea"/>
                <a:cs typeface="+mn-cs"/>
              </a:rPr>
              <a:t> 6			 Pennsylvania				26.3</a:t>
            </a:r>
          </a:p>
          <a:p>
            <a:pPr marL="192894" marR="0" lvl="0" indent="-192894" algn="l" defTabSz="4572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a:ln>
                  <a:noFill/>
                </a:ln>
                <a:effectLst/>
                <a:uLnTx/>
                <a:uFillTx/>
                <a:latin typeface="Corbel" panose="020B0503020204020204"/>
                <a:ea typeface="+mn-ea"/>
                <a:cs typeface="+mn-cs"/>
              </a:rPr>
              <a:t> 7			 	Massachusetts			25.7</a:t>
            </a:r>
          </a:p>
          <a:p>
            <a:pPr marL="192894" marR="0" lvl="0" indent="-192894" algn="l" defTabSz="4572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a:ln>
                  <a:noFill/>
                </a:ln>
                <a:effectLst/>
                <a:uLnTx/>
                <a:uFillTx/>
                <a:latin typeface="Corbel" panose="020B0503020204020204"/>
                <a:ea typeface="+mn-ea"/>
                <a:cs typeface="+mn-cs"/>
              </a:rPr>
              <a:t> 8			 New Mexico				25.3</a:t>
            </a:r>
          </a:p>
          <a:p>
            <a:pPr marL="192894" marR="0" lvl="0" indent="-192894" algn="l" defTabSz="4572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a:ln>
                  <a:noFill/>
                </a:ln>
                <a:effectLst/>
                <a:uLnTx/>
                <a:uFillTx/>
                <a:latin typeface="Corbel" panose="020B0503020204020204"/>
                <a:ea typeface="+mn-ea"/>
                <a:cs typeface="+mn-cs"/>
              </a:rPr>
              <a:t>				U.S.						16.3		</a:t>
            </a:r>
          </a:p>
        </p:txBody>
      </p:sp>
      <p:sp>
        <p:nvSpPr>
          <p:cNvPr id="8" name="Text Box 4"/>
          <p:cNvSpPr txBox="1">
            <a:spLocks noChangeArrowheads="1"/>
          </p:cNvSpPr>
          <p:nvPr/>
        </p:nvSpPr>
        <p:spPr bwMode="auto">
          <a:xfrm>
            <a:off x="317630" y="6181395"/>
            <a:ext cx="6887633" cy="523220"/>
          </a:xfrm>
          <a:prstGeom prst="rect">
            <a:avLst/>
          </a:prstGeom>
          <a:noFill/>
          <a:ln w="9525">
            <a:noFill/>
            <a:miter lim="800000"/>
            <a:headEnd/>
            <a:tailEnd/>
          </a:ln>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Verdana" pitchFamily="34" charset="0"/>
                <a:ea typeface="Verdana" pitchFamily="34" charset="0"/>
                <a:cs typeface="Verdana" pitchFamily="34" charset="0"/>
              </a:rPr>
              <a:t>Sources: CDC Wonder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Verdana" pitchFamily="34" charset="0"/>
                <a:ea typeface="Verdana" pitchFamily="34" charset="0"/>
                <a:cs typeface="Verdana" pitchFamily="34" charset="0"/>
              </a:rPr>
              <a:t>Rates are age-adjusted to the 2000 US Standard Population.</a:t>
            </a:r>
          </a:p>
        </p:txBody>
      </p:sp>
      <p:sp>
        <p:nvSpPr>
          <p:cNvPr id="9" name="Line 5"/>
          <p:cNvSpPr>
            <a:spLocks noChangeShapeType="1"/>
          </p:cNvSpPr>
          <p:nvPr/>
        </p:nvSpPr>
        <p:spPr bwMode="auto">
          <a:xfrm>
            <a:off x="2354874" y="5631162"/>
            <a:ext cx="4500562" cy="0"/>
          </a:xfrm>
          <a:prstGeom prst="line">
            <a:avLst/>
          </a:prstGeom>
          <a:noFill/>
          <a:ln w="38100">
            <a:solidFill>
              <a:schemeClr val="tx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Rectangle 9"/>
          <p:cNvSpPr/>
          <p:nvPr/>
        </p:nvSpPr>
        <p:spPr>
          <a:xfrm>
            <a:off x="3567112" y="6880201"/>
            <a:ext cx="6043612" cy="30008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white"/>
                </a:solidFill>
                <a:effectLst/>
                <a:uLnTx/>
                <a:uFillTx/>
                <a:latin typeface="Corbel" panose="020B0503020204020204"/>
                <a:ea typeface="+mn-ea"/>
                <a:cs typeface="+mn-cs"/>
              </a:rPr>
              <a:t>Source: </a:t>
            </a:r>
            <a:r>
              <a:rPr kumimoji="0" lang="en-US" sz="675" b="0" i="0" u="none" strike="noStrike" kern="1200" cap="none" spc="0" normalizeH="0" baseline="0" noProof="0" dirty="0">
                <a:ln>
                  <a:noFill/>
                </a:ln>
                <a:solidFill>
                  <a:prstClr val="white"/>
                </a:solidFill>
                <a:effectLst/>
                <a:uLnTx/>
                <a:uFillTx/>
                <a:latin typeface="Corbel" panose="020B0503020204020204"/>
                <a:ea typeface="+mn-ea"/>
                <a:cs typeface="+mn-cs"/>
                <a:hlinkClick r:id="rId3"/>
              </a:rPr>
              <a:t>http://www.cdc.gov/mmwr/preview/mmwrhtml/mm6043a4.htm?s_cid=mm6043a4_w</a:t>
            </a:r>
            <a:endParaRPr kumimoji="0" lang="en-US" sz="675"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white"/>
                </a:solidFill>
                <a:effectLst/>
                <a:uLnTx/>
                <a:uFillTx/>
                <a:latin typeface="Corbel" panose="020B0503020204020204"/>
                <a:ea typeface="+mn-ea"/>
                <a:cs typeface="+mn-cs"/>
              </a:rPr>
              <a:t>NOTE: The published results in the 11/11 MMWR don’t quite tie to CDC Wonder (e.g., </a:t>
            </a:r>
            <a:r>
              <a:rPr kumimoji="0" lang="en-US" sz="675" b="0" i="0" u="none" strike="noStrike" kern="1200" cap="none" spc="0" normalizeH="0" baseline="0" noProof="0" dirty="0" err="1">
                <a:ln>
                  <a:noFill/>
                </a:ln>
                <a:solidFill>
                  <a:prstClr val="white"/>
                </a:solidFill>
                <a:effectLst/>
                <a:uLnTx/>
                <a:uFillTx/>
                <a:latin typeface="Corbel" panose="020B0503020204020204"/>
                <a:ea typeface="+mn-ea"/>
                <a:cs typeface="+mn-cs"/>
              </a:rPr>
              <a:t>drug_OD_deaths</a:t>
            </a:r>
            <a:r>
              <a:rPr kumimoji="0" lang="en-US" sz="675" b="0" i="0" u="none" strike="noStrike" kern="1200" cap="none" spc="0" normalizeH="0" baseline="0" noProof="0" dirty="0">
                <a:ln>
                  <a:noFill/>
                </a:ln>
                <a:solidFill>
                  <a:prstClr val="white"/>
                </a:solidFill>
                <a:effectLst/>
                <a:uLnTx/>
                <a:uFillTx/>
                <a:latin typeface="Corbel" panose="020B0503020204020204"/>
                <a:ea typeface="+mn-ea"/>
                <a:cs typeface="+mn-cs"/>
              </a:rPr>
              <a:t>, by COD and state, US, 1999-2008, v 1.0.xlsx -or- slide 5 source)</a:t>
            </a:r>
          </a:p>
        </p:txBody>
      </p:sp>
    </p:spTree>
    <p:extLst>
      <p:ext uri="{BB962C8B-B14F-4D97-AF65-F5344CB8AC3E}">
        <p14:creationId xmlns:p14="http://schemas.microsoft.com/office/powerpoint/2010/main" val="294495319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D3EBCBC-6BDF-402B-B288-EF8A91DD1B20}"/>
              </a:ext>
            </a:extLst>
          </p:cNvPr>
          <p:cNvGraphicFramePr>
            <a:graphicFrameLocks/>
          </p:cNvGraphicFramePr>
          <p:nvPr>
            <p:extLst>
              <p:ext uri="{D42A27DB-BD31-4B8C-83A1-F6EECF244321}">
                <p14:modId xmlns:p14="http://schemas.microsoft.com/office/powerpoint/2010/main" val="1607816320"/>
              </p:ext>
            </p:extLst>
          </p:nvPr>
        </p:nvGraphicFramePr>
        <p:xfrm>
          <a:off x="0" y="1"/>
          <a:ext cx="12082703"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941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E5C1B9E-762D-4FC2-B1AB-CEA548B96283}" type="slidenum">
              <a:rPr lang="en-US" smtClean="0"/>
              <a:t>6</a:t>
            </a:fld>
            <a:endParaRPr lang="en-US" dirty="0"/>
          </a:p>
        </p:txBody>
      </p:sp>
      <p:graphicFrame>
        <p:nvGraphicFramePr>
          <p:cNvPr id="5" name="Chart 4">
            <a:extLst>
              <a:ext uri="{FF2B5EF4-FFF2-40B4-BE49-F238E27FC236}">
                <a16:creationId xmlns:a16="http://schemas.microsoft.com/office/drawing/2014/main" id="{A1258C37-FF24-4EF4-904B-176EFD600132}"/>
              </a:ext>
            </a:extLst>
          </p:cNvPr>
          <p:cNvGraphicFramePr>
            <a:graphicFrameLocks/>
          </p:cNvGraphicFramePr>
          <p:nvPr>
            <p:extLst>
              <p:ext uri="{D42A27DB-BD31-4B8C-83A1-F6EECF244321}">
                <p14:modId xmlns:p14="http://schemas.microsoft.com/office/powerpoint/2010/main" val="2034007881"/>
              </p:ext>
            </p:extLst>
          </p:nvPr>
        </p:nvGraphicFramePr>
        <p:xfrm>
          <a:off x="73891" y="1"/>
          <a:ext cx="12118109" cy="6857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8590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BAB61E6-A558-4BEC-9204-BF1F0FFD4C28}"/>
              </a:ext>
            </a:extLst>
          </p:cNvPr>
          <p:cNvGraphicFramePr>
            <a:graphicFrameLocks/>
          </p:cNvGraphicFramePr>
          <p:nvPr>
            <p:extLst>
              <p:ext uri="{D42A27DB-BD31-4B8C-83A1-F6EECF244321}">
                <p14:modId xmlns:p14="http://schemas.microsoft.com/office/powerpoint/2010/main" val="2815477364"/>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270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D4D28EC-060C-4B67-9868-923758E13E74}"/>
              </a:ext>
            </a:extLst>
          </p:cNvPr>
          <p:cNvGraphicFramePr>
            <a:graphicFrameLocks/>
          </p:cNvGraphicFramePr>
          <p:nvPr>
            <p:extLst>
              <p:ext uri="{D42A27DB-BD31-4B8C-83A1-F6EECF244321}">
                <p14:modId xmlns:p14="http://schemas.microsoft.com/office/powerpoint/2010/main" val="3060459950"/>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1881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94B2DDF-0707-4FB3-BDBC-0B54884BC2F3}"/>
              </a:ext>
            </a:extLst>
          </p:cNvPr>
          <p:cNvGraphicFramePr>
            <a:graphicFrameLocks/>
          </p:cNvGraphicFramePr>
          <p:nvPr>
            <p:extLst>
              <p:ext uri="{D42A27DB-BD31-4B8C-83A1-F6EECF244321}">
                <p14:modId xmlns:p14="http://schemas.microsoft.com/office/powerpoint/2010/main" val="1302535551"/>
              </p:ext>
            </p:extLst>
          </p:nvPr>
        </p:nvGraphicFramePr>
        <p:xfrm>
          <a:off x="0" y="0"/>
          <a:ext cx="12191999"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0973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29975D92999542AA1E40E6D181D85C" ma:contentTypeVersion="10" ma:contentTypeDescription="Create a new document." ma:contentTypeScope="" ma:versionID="3902966bdba43b5de1c69cc094f87b90">
  <xsd:schema xmlns:xsd="http://www.w3.org/2001/XMLSchema" xmlns:xs="http://www.w3.org/2001/XMLSchema" xmlns:p="http://schemas.microsoft.com/office/2006/metadata/properties" xmlns:ns2="084b108d-46a9-4cc0-92a1-7c03ca0eefcc" xmlns:ns3="6b36141a-6da3-4a64-9710-f6d5c8aceef6" targetNamespace="http://schemas.microsoft.com/office/2006/metadata/properties" ma:root="true" ma:fieldsID="a9ba9edf6e1d30a4685fa15e8d06617a" ns2:_="" ns3:_="">
    <xsd:import namespace="084b108d-46a9-4cc0-92a1-7c03ca0eefcc"/>
    <xsd:import namespace="6b36141a-6da3-4a64-9710-f6d5c8aceef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4b108d-46a9-4cc0-92a1-7c03ca0eefc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36141a-6da3-4a64-9710-f6d5c8aceef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28C44E-CCF0-4F36-8EA6-1573EEAFD755}"/>
</file>

<file path=customXml/itemProps2.xml><?xml version="1.0" encoding="utf-8"?>
<ds:datastoreItem xmlns:ds="http://schemas.openxmlformats.org/officeDocument/2006/customXml" ds:itemID="{BD39D572-ACE6-42E2-B59A-5791D12A7DE9}"/>
</file>

<file path=customXml/itemProps3.xml><?xml version="1.0" encoding="utf-8"?>
<ds:datastoreItem xmlns:ds="http://schemas.openxmlformats.org/officeDocument/2006/customXml" ds:itemID="{B4127ABA-E2F7-4FD4-9D08-66885D29FFE3}"/>
</file>

<file path=docProps/app.xml><?xml version="1.0" encoding="utf-8"?>
<Properties xmlns="http://schemas.openxmlformats.org/officeDocument/2006/extended-properties" xmlns:vt="http://schemas.openxmlformats.org/officeDocument/2006/docPropsVTypes">
  <Template/>
  <TotalTime>273</TotalTime>
  <Words>1859</Words>
  <Application>Microsoft Office PowerPoint</Application>
  <PresentationFormat>Widescreen</PresentationFormat>
  <Paragraphs>378</Paragraphs>
  <Slides>38</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Arial</vt:lpstr>
      <vt:lpstr>Calibri</vt:lpstr>
      <vt:lpstr>Calibri Light</vt:lpstr>
      <vt:lpstr>Corbel</vt:lpstr>
      <vt:lpstr>georgia</vt:lpstr>
      <vt:lpstr>Verdana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Davis</dc:creator>
  <cp:lastModifiedBy>Annaliese Mayette</cp:lastModifiedBy>
  <cp:revision>34</cp:revision>
  <dcterms:created xsi:type="dcterms:W3CDTF">2017-02-24T22:51:13Z</dcterms:created>
  <dcterms:modified xsi:type="dcterms:W3CDTF">2017-08-28T18:19:43Z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0x0101003529975D92999542AA1E40E6D181D85C</vt:lpwstr>
  </property>
</Properties>
</file>